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0" r:id="rId2"/>
    <p:sldId id="321" r:id="rId3"/>
    <p:sldId id="322" r:id="rId4"/>
    <p:sldId id="301" r:id="rId5"/>
    <p:sldId id="323" r:id="rId6"/>
    <p:sldId id="291" r:id="rId7"/>
    <p:sldId id="288" r:id="rId8"/>
    <p:sldId id="286" r:id="rId9"/>
    <p:sldId id="304" r:id="rId10"/>
    <p:sldId id="334" r:id="rId11"/>
    <p:sldId id="335" r:id="rId12"/>
    <p:sldId id="336" r:id="rId13"/>
    <p:sldId id="333" r:id="rId14"/>
    <p:sldId id="287" r:id="rId15"/>
    <p:sldId id="337" r:id="rId16"/>
    <p:sldId id="274" r:id="rId17"/>
    <p:sldId id="340" r:id="rId18"/>
    <p:sldId id="338" r:id="rId19"/>
    <p:sldId id="277" r:id="rId20"/>
    <p:sldId id="293" r:id="rId21"/>
    <p:sldId id="345" r:id="rId22"/>
    <p:sldId id="342" r:id="rId23"/>
    <p:sldId id="315" r:id="rId24"/>
    <p:sldId id="344" r:id="rId25"/>
    <p:sldId id="346" r:id="rId26"/>
    <p:sldId id="341" r:id="rId27"/>
    <p:sldId id="294" r:id="rId28"/>
    <p:sldId id="347" r:id="rId29"/>
    <p:sldId id="292" r:id="rId30"/>
    <p:sldId id="309" r:id="rId31"/>
    <p:sldId id="318" r:id="rId32"/>
    <p:sldId id="296" r:id="rId33"/>
    <p:sldId id="297" r:id="rId34"/>
    <p:sldId id="298" r:id="rId35"/>
    <p:sldId id="316" r:id="rId36"/>
    <p:sldId id="350" r:id="rId37"/>
    <p:sldId id="351" r:id="rId38"/>
    <p:sldId id="352" r:id="rId39"/>
    <p:sldId id="283" r:id="rId40"/>
    <p:sldId id="331" r:id="rId41"/>
    <p:sldId id="326" r:id="rId42"/>
    <p:sldId id="327" r:id="rId43"/>
    <p:sldId id="328" r:id="rId44"/>
    <p:sldId id="281" r:id="rId45"/>
    <p:sldId id="324" r:id="rId46"/>
    <p:sldId id="329" r:id="rId47"/>
    <p:sldId id="34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37" autoAdjust="0"/>
  </p:normalViewPr>
  <p:slideViewPr>
    <p:cSldViewPr snapToGrid="0" showGuides="1">
      <p:cViewPr varScale="1">
        <p:scale>
          <a:sx n="90" d="100"/>
          <a:sy n="90" d="100"/>
        </p:scale>
        <p:origin x="-264" y="-96"/>
      </p:cViewPr>
      <p:guideLst>
        <p:guide orient="horz" pos="3854"/>
        <p:guide pos="30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7C258-8398-47CC-AA79-B8A1D6CAFC2D}" type="slidenum">
              <a:rPr lang="en-US"/>
              <a:pPr/>
              <a:t>42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5B1-0DF8-4DC5-A227-EBB295AC21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5B1-0DF8-4DC5-A227-EBB295AC21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13B79-11D9-4895-BA70-7E4049A53252}" type="slidenum">
              <a:rPr lang="en-US"/>
              <a:pPr/>
              <a:t>19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BBB3E-FA83-405C-9A1D-A06725C676DB}" type="slidenum">
              <a:rPr lang="en-US"/>
              <a:pPr/>
              <a:t>41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C616AE-E341-4DDD-8DE8-24A1CB23A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25091-2775-4023-9AA1-F67EE1635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fxFduO2Yl8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71898" y="5049919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2.8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371600" y="1619175"/>
            <a:ext cx="6400800" cy="65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Transient Absorption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21229" y="2372140"/>
            <a:ext cx="4057650" cy="2474843"/>
            <a:chOff x="228600" y="3921540"/>
            <a:chExt cx="4057650" cy="2474843"/>
          </a:xfrm>
        </p:grpSpPr>
        <p:sp>
          <p:nvSpPr>
            <p:cNvPr id="35" name="Rounded Rectangle 34"/>
            <p:cNvSpPr/>
            <p:nvPr/>
          </p:nvSpPr>
          <p:spPr>
            <a:xfrm>
              <a:off x="228600" y="3921540"/>
              <a:ext cx="4057650" cy="2474843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43" name="Cube 42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3" name="Freeform 52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ttp://rumblelink.com/wp-content/uploads/2013/10/annas_hummingbird_norbert_sh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71" y="787400"/>
            <a:ext cx="3675915" cy="2608943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We are missing out!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511" y="3410853"/>
            <a:ext cx="280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70 Hz</a:t>
            </a:r>
          </a:p>
          <a:p>
            <a:pPr algn="ctr"/>
            <a:r>
              <a:rPr lang="en-US" sz="2000" dirty="0" smtClean="0"/>
              <a:t>14 ms per cycle</a:t>
            </a:r>
            <a:endParaRPr lang="en-US" sz="2000" dirty="0"/>
          </a:p>
        </p:txBody>
      </p:sp>
      <p:pic>
        <p:nvPicPr>
          <p:cNvPr id="153604" name="Picture 4" descr="http://azracing.gov/Site/images/whats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988" y="4258929"/>
            <a:ext cx="3324056" cy="2493042"/>
          </a:xfrm>
          <a:prstGeom prst="rect">
            <a:avLst/>
          </a:prstGeom>
          <a:noFill/>
        </p:spPr>
      </p:pic>
      <p:pic>
        <p:nvPicPr>
          <p:cNvPr id="157698" name="Picture 2" descr="http://www.digitaljournal.com/img/8/7/3/i/1/2/1/p-large/Photo-finish-Usain-Bo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187" y="967380"/>
            <a:ext cx="4039882" cy="227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http://voxphotographs.files.wordpress.com/2012/01/eadweard-muybridge_horse_gallo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7" y="1205366"/>
            <a:ext cx="6738714" cy="493274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Time-resolved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030" y="762393"/>
            <a:ext cx="2408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Eadweard</a:t>
            </a:r>
            <a:r>
              <a:rPr lang="en-US" sz="2000" dirty="0" smtClean="0"/>
              <a:t> Muybridge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077" y="6226623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Horse in Motion (1872)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cinemathequefroncaise.com/Chapter1-1/Muybridge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17" y="1921236"/>
            <a:ext cx="4779282" cy="3776075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d/dd/Muybridge_race_horse_animated.gif/220px-Muybridge_race_horse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747" y="1841047"/>
            <a:ext cx="3429453" cy="22914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79147" y="4331679"/>
            <a:ext cx="3243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Muybridge was able to record events on the scale of about 0.001 second in 1877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96927" y="5547972"/>
            <a:ext cx="291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 ms time resolution!</a:t>
            </a:r>
            <a:endParaRPr lang="en-US" sz="2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Time-resolved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835" y="747348"/>
            <a:ext cx="6251965" cy="48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Spectroscopy Timeline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313" y="574040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150 years = 17 orders of magnitude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261100"/>
            <a:ext cx="697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17 orders of magnitude (bacteria vs. size of the solar system)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322" y="1533732"/>
            <a:ext cx="6382153" cy="463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Time-Resolved Timeline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605419" y="1317404"/>
            <a:ext cx="3886057" cy="2184604"/>
            <a:chOff x="291711" y="4025900"/>
            <a:chExt cx="3886057" cy="2184604"/>
          </a:xfrm>
        </p:grpSpPr>
        <p:sp>
          <p:nvSpPr>
            <p:cNvPr id="6" name="Cube 5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1" name="Cube 10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39867" y="4202806"/>
            <a:ext cx="5286648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 smtClean="0"/>
              <a:t>Transient Absorption (Pump-Probe Experiment)</a:t>
            </a:r>
          </a:p>
          <a:p>
            <a:pPr marL="347663"/>
            <a:r>
              <a:rPr lang="en-US" sz="2000" dirty="0" smtClean="0">
                <a:solidFill>
                  <a:srgbClr val="0000FF"/>
                </a:solidFill>
              </a:rPr>
              <a:t>1) High intensity pulse of light.</a:t>
            </a:r>
          </a:p>
          <a:p>
            <a:pPr marL="347663"/>
            <a:endParaRPr lang="en-US" sz="2000" dirty="0" smtClean="0">
              <a:solidFill>
                <a:srgbClr val="0000FF"/>
              </a:solidFill>
            </a:endParaRPr>
          </a:p>
          <a:p>
            <a:pPr marL="347663"/>
            <a:r>
              <a:rPr lang="en-US" sz="2000" dirty="0" smtClean="0">
                <a:solidFill>
                  <a:srgbClr val="FF0000"/>
                </a:solidFill>
              </a:rPr>
              <a:t>2) Monitor absorption spectrum over time.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1241575" y="223852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1239775" y="329213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3"/>
          <p:cNvGraphicFramePr>
            <a:graphicFrameLocks noChangeAspect="1"/>
          </p:cNvGraphicFramePr>
          <p:nvPr/>
        </p:nvGraphicFramePr>
        <p:xfrm>
          <a:off x="1353199" y="2986072"/>
          <a:ext cx="80445" cy="486133"/>
        </p:xfrm>
        <a:graphic>
          <a:graphicData uri="http://schemas.openxmlformats.org/presentationml/2006/ole">
            <p:oleObj spid="_x0000_s29706" name="CS ChemDraw Drawing" r:id="rId4" imgW="106162" imgH="490320" progId="ChemDraw.Document.6.0">
              <p:embed/>
            </p:oleObj>
          </a:graphicData>
        </a:graphic>
      </p:graphicFrame>
      <p:graphicFrame>
        <p:nvGraphicFramePr>
          <p:cNvPr id="74" name="Object 39"/>
          <p:cNvGraphicFramePr>
            <a:graphicFrameLocks noChangeAspect="1"/>
          </p:cNvGraphicFramePr>
          <p:nvPr/>
        </p:nvGraphicFramePr>
        <p:xfrm>
          <a:off x="1450741" y="3055155"/>
          <a:ext cx="75107" cy="514377"/>
        </p:xfrm>
        <a:graphic>
          <a:graphicData uri="http://schemas.openxmlformats.org/presentationml/2006/ole">
            <p:oleObj spid="_x0000_s29707" name="CS ChemDraw Drawing" r:id="rId5" imgW="97248" imgH="490320" progId="ChemDraw.Document.6.0">
              <p:embed/>
            </p:oleObj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787595" y="2832872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76" name="Freeform 97"/>
          <p:cNvSpPr>
            <a:spLocks noChangeAspect="1"/>
          </p:cNvSpPr>
          <p:nvPr/>
        </p:nvSpPr>
        <p:spPr bwMode="auto">
          <a:xfrm rot="8073558" flipH="1">
            <a:off x="1406112" y="2804106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29270" y="249031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527470" y="354392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640894" y="3237863"/>
          <a:ext cx="80445" cy="486133"/>
        </p:xfrm>
        <a:graphic>
          <a:graphicData uri="http://schemas.openxmlformats.org/presentationml/2006/ole">
            <p:oleObj spid="_x0000_s29708" name="CS ChemDraw Drawing" r:id="rId6" imgW="106162" imgH="490320" progId="ChemDraw.Document.6.0">
              <p:embed/>
            </p:oleObj>
          </a:graphicData>
        </a:graphic>
      </p:graphicFrame>
      <p:graphicFrame>
        <p:nvGraphicFramePr>
          <p:cNvPr id="89" name="Object 39"/>
          <p:cNvGraphicFramePr>
            <a:graphicFrameLocks noChangeAspect="1"/>
          </p:cNvGraphicFramePr>
          <p:nvPr/>
        </p:nvGraphicFramePr>
        <p:xfrm>
          <a:off x="738436" y="3306946"/>
          <a:ext cx="75107" cy="514377"/>
        </p:xfrm>
        <a:graphic>
          <a:graphicData uri="http://schemas.openxmlformats.org/presentationml/2006/ole">
            <p:oleObj spid="_x0000_s29709" name="CS ChemDraw Drawing" r:id="rId7" imgW="97248" imgH="490320" progId="ChemDraw.Document.6.0">
              <p:embed/>
            </p:oleObj>
          </a:graphicData>
        </a:graphic>
      </p:graphicFrame>
      <p:cxnSp>
        <p:nvCxnSpPr>
          <p:cNvPr id="91" name="Straight Connector 90"/>
          <p:cNvCxnSpPr/>
          <p:nvPr/>
        </p:nvCxnSpPr>
        <p:spPr bwMode="auto">
          <a:xfrm>
            <a:off x="4675625" y="222191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4673825" y="327552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3"/>
          <p:cNvGraphicFramePr>
            <a:graphicFrameLocks noChangeAspect="1"/>
          </p:cNvGraphicFramePr>
          <p:nvPr/>
        </p:nvGraphicFramePr>
        <p:xfrm>
          <a:off x="4787249" y="2969463"/>
          <a:ext cx="80445" cy="486133"/>
        </p:xfrm>
        <a:graphic>
          <a:graphicData uri="http://schemas.openxmlformats.org/presentationml/2006/ole">
            <p:oleObj spid="_x0000_s29710" name="CS ChemDraw Drawing" r:id="rId8" imgW="106162" imgH="490320" progId="ChemDraw.Document.6.0">
              <p:embed/>
            </p:oleObj>
          </a:graphicData>
        </a:graphic>
      </p:graphicFrame>
      <p:graphicFrame>
        <p:nvGraphicFramePr>
          <p:cNvPr id="95" name="Object 39"/>
          <p:cNvGraphicFramePr>
            <a:graphicFrameLocks noChangeAspect="1"/>
          </p:cNvGraphicFramePr>
          <p:nvPr/>
        </p:nvGraphicFramePr>
        <p:xfrm>
          <a:off x="4904669" y="1994938"/>
          <a:ext cx="75107" cy="514377"/>
        </p:xfrm>
        <a:graphic>
          <a:graphicData uri="http://schemas.openxmlformats.org/presentationml/2006/ole">
            <p:oleObj spid="_x0000_s29711" name="CS ChemDraw Drawing" r:id="rId9" imgW="97248" imgH="490320" progId="ChemDraw.Document.6.0">
              <p:embed/>
            </p:oleObj>
          </a:graphicData>
        </a:graphic>
      </p:graphicFrame>
      <p:cxnSp>
        <p:nvCxnSpPr>
          <p:cNvPr id="102" name="Straight Connector 101"/>
          <p:cNvCxnSpPr/>
          <p:nvPr/>
        </p:nvCxnSpPr>
        <p:spPr bwMode="auto">
          <a:xfrm>
            <a:off x="3963320" y="2473710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3961520" y="352731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3"/>
          <p:cNvGraphicFramePr>
            <a:graphicFrameLocks noChangeAspect="1"/>
          </p:cNvGraphicFramePr>
          <p:nvPr/>
        </p:nvGraphicFramePr>
        <p:xfrm>
          <a:off x="4074944" y="3221254"/>
          <a:ext cx="80445" cy="486133"/>
        </p:xfrm>
        <a:graphic>
          <a:graphicData uri="http://schemas.openxmlformats.org/presentationml/2006/ole">
            <p:oleObj spid="_x0000_s29712" name="CS ChemDraw Drawing" r:id="rId10" imgW="106162" imgH="490320" progId="ChemDraw.Document.6.0">
              <p:embed/>
            </p:oleObj>
          </a:graphicData>
        </a:graphic>
      </p:graphicFrame>
      <p:graphicFrame>
        <p:nvGraphicFramePr>
          <p:cNvPr id="107" name="Object 39"/>
          <p:cNvGraphicFramePr>
            <a:graphicFrameLocks noChangeAspect="1"/>
          </p:cNvGraphicFramePr>
          <p:nvPr/>
        </p:nvGraphicFramePr>
        <p:xfrm>
          <a:off x="4172486" y="3290337"/>
          <a:ext cx="75107" cy="514377"/>
        </p:xfrm>
        <a:graphic>
          <a:graphicData uri="http://schemas.openxmlformats.org/presentationml/2006/ole">
            <p:oleObj spid="_x0000_s29713" name="CS ChemDraw Drawing" r:id="rId11" imgW="97248" imgH="490320" progId="ChemDraw.Document.6.0">
              <p:embed/>
            </p:oleObj>
          </a:graphicData>
        </a:graphic>
      </p:graphicFrame>
      <p:cxnSp>
        <p:nvCxnSpPr>
          <p:cNvPr id="109" name="Straight Connector 108"/>
          <p:cNvCxnSpPr/>
          <p:nvPr/>
        </p:nvCxnSpPr>
        <p:spPr bwMode="auto">
          <a:xfrm>
            <a:off x="7849516" y="223637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7847716" y="3289986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7961140" y="2983921"/>
          <a:ext cx="80445" cy="486133"/>
        </p:xfrm>
        <a:graphic>
          <a:graphicData uri="http://schemas.openxmlformats.org/presentationml/2006/ole">
            <p:oleObj spid="_x0000_s29714" name="CS ChemDraw Drawing" r:id="rId12" imgW="106162" imgH="490320" progId="ChemDraw.Document.6.0">
              <p:embed/>
            </p:oleObj>
          </a:graphicData>
        </a:graphic>
      </p:graphicFrame>
      <p:graphicFrame>
        <p:nvGraphicFramePr>
          <p:cNvPr id="112" name="Object 39"/>
          <p:cNvGraphicFramePr>
            <a:graphicFrameLocks noChangeAspect="1"/>
          </p:cNvGraphicFramePr>
          <p:nvPr/>
        </p:nvGraphicFramePr>
        <p:xfrm>
          <a:off x="7402699" y="2287692"/>
          <a:ext cx="75107" cy="514377"/>
        </p:xfrm>
        <a:graphic>
          <a:graphicData uri="http://schemas.openxmlformats.org/presentationml/2006/ole">
            <p:oleObj spid="_x0000_s29715" name="CS ChemDraw Drawing" r:id="rId13" imgW="97248" imgH="490320" progId="ChemDraw.Document.6.0">
              <p:embed/>
            </p:oleObj>
          </a:graphicData>
        </a:graphic>
      </p:graphicFrame>
      <p:grpSp>
        <p:nvGrpSpPr>
          <p:cNvPr id="113" name="Group 100"/>
          <p:cNvGrpSpPr>
            <a:grpSpLocks/>
          </p:cNvGrpSpPr>
          <p:nvPr/>
        </p:nvGrpSpPr>
        <p:grpSpPr bwMode="auto">
          <a:xfrm>
            <a:off x="7836913" y="3964346"/>
            <a:ext cx="580651" cy="461665"/>
            <a:chOff x="3400425" y="4416899"/>
            <a:chExt cx="609600" cy="373268"/>
          </a:xfrm>
        </p:grpSpPr>
        <p:sp>
          <p:nvSpPr>
            <p:cNvPr id="114" name="Oval 113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5" name="TextBox 235"/>
            <p:cNvSpPr txBox="1">
              <a:spLocks noChangeArrowheads="1"/>
            </p:cNvSpPr>
            <p:nvPr/>
          </p:nvSpPr>
          <p:spPr bwMode="auto">
            <a:xfrm>
              <a:off x="3511548" y="4416899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+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6" name="Oval 115"/>
          <p:cNvSpPr/>
          <p:nvPr/>
        </p:nvSpPr>
        <p:spPr bwMode="auto">
          <a:xfrm>
            <a:off x="7084852" y="4051957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7" name="TextBox 235"/>
          <p:cNvSpPr txBox="1">
            <a:spLocks noChangeArrowheads="1"/>
          </p:cNvSpPr>
          <p:nvPr/>
        </p:nvSpPr>
        <p:spPr bwMode="auto">
          <a:xfrm>
            <a:off x="7173251" y="3966444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7137211" y="248816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7135411" y="354177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Object 3"/>
          <p:cNvGraphicFramePr>
            <a:graphicFrameLocks noChangeAspect="1"/>
          </p:cNvGraphicFramePr>
          <p:nvPr/>
        </p:nvGraphicFramePr>
        <p:xfrm>
          <a:off x="7248835" y="3235712"/>
          <a:ext cx="80445" cy="486133"/>
        </p:xfrm>
        <a:graphic>
          <a:graphicData uri="http://schemas.openxmlformats.org/presentationml/2006/ole">
            <p:oleObj spid="_x0000_s29716" name="CS ChemDraw Drawing" r:id="rId14" imgW="106162" imgH="490320" progId="ChemDraw.Document.6.0">
              <p:embed/>
            </p:oleObj>
          </a:graphicData>
        </a:graphic>
      </p:graphicFrame>
      <p:graphicFrame>
        <p:nvGraphicFramePr>
          <p:cNvPr id="122" name="Object 39"/>
          <p:cNvGraphicFramePr>
            <a:graphicFrameLocks noChangeAspect="1"/>
          </p:cNvGraphicFramePr>
          <p:nvPr/>
        </p:nvGraphicFramePr>
        <p:xfrm>
          <a:off x="7346377" y="3304795"/>
          <a:ext cx="75107" cy="514377"/>
        </p:xfrm>
        <a:graphic>
          <a:graphicData uri="http://schemas.openxmlformats.org/presentationml/2006/ole">
            <p:oleObj spid="_x0000_s29717" name="CS ChemDraw Drawing" r:id="rId15" imgW="97248" imgH="490320" progId="ChemDraw.Document.6.0">
              <p:embed/>
            </p:oleObj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2075764" y="3877344"/>
          <a:ext cx="1480233" cy="696898"/>
        </p:xfrm>
        <a:graphic>
          <a:graphicData uri="http://schemas.openxmlformats.org/presentationml/2006/ole">
            <p:oleObj spid="_x0000_s29718" name="CS ChemDraw Drawing" r:id="rId16" imgW="869828" imgH="409590" progId="ChemDraw.Document.6.0">
              <p:embed/>
            </p:oleObj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5321983" y="3922709"/>
          <a:ext cx="1673902" cy="375720"/>
        </p:xfrm>
        <a:graphic>
          <a:graphicData uri="http://schemas.openxmlformats.org/presentationml/2006/ole">
            <p:oleObj spid="_x0000_s29719" name="CS ChemDraw Drawing" r:id="rId17" imgW="1025425" imgH="229770" progId="ChemDraw.Document.6.0">
              <p:embed/>
            </p:oleObj>
          </a:graphicData>
        </a:graphic>
      </p:graphicFrame>
      <p:graphicFrame>
        <p:nvGraphicFramePr>
          <p:cNvPr id="29720" name="Object 24"/>
          <p:cNvGraphicFramePr>
            <a:graphicFrameLocks noChangeAspect="1"/>
          </p:cNvGraphicFramePr>
          <p:nvPr/>
        </p:nvGraphicFramePr>
        <p:xfrm>
          <a:off x="899658" y="4530711"/>
          <a:ext cx="6952570" cy="437864"/>
        </p:xfrm>
        <a:graphic>
          <a:graphicData uri="http://schemas.openxmlformats.org/presentationml/2006/ole">
            <p:oleObj spid="_x0000_s29720" name="CS ChemDraw Drawing" r:id="rId18" imgW="3730536" imgH="235710" progId="ChemDraw.Document.6.0">
              <p:embed/>
            </p:oleObj>
          </a:graphicData>
        </a:graphic>
      </p:graphicFrame>
      <p:grpSp>
        <p:nvGrpSpPr>
          <p:cNvPr id="64" name="Group 100"/>
          <p:cNvGrpSpPr>
            <a:grpSpLocks/>
          </p:cNvGrpSpPr>
          <p:nvPr/>
        </p:nvGrpSpPr>
        <p:grpSpPr bwMode="auto">
          <a:xfrm>
            <a:off x="1192688" y="3995471"/>
            <a:ext cx="580651" cy="461665"/>
            <a:chOff x="3400425" y="4415915"/>
            <a:chExt cx="609600" cy="373268"/>
          </a:xfrm>
        </p:grpSpPr>
        <p:sp>
          <p:nvSpPr>
            <p:cNvPr id="65" name="Oval 6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TextBox 235"/>
            <p:cNvSpPr txBox="1">
              <a:spLocks noChangeArrowheads="1"/>
            </p:cNvSpPr>
            <p:nvPr/>
          </p:nvSpPr>
          <p:spPr bwMode="auto">
            <a:xfrm>
              <a:off x="3493231" y="4415915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440627" y="4084298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8" name="TextBox 235"/>
          <p:cNvSpPr txBox="1">
            <a:spLocks noChangeArrowheads="1"/>
          </p:cNvSpPr>
          <p:nvPr/>
        </p:nvSpPr>
        <p:spPr bwMode="auto">
          <a:xfrm>
            <a:off x="529026" y="3998785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9" name="Group 100"/>
          <p:cNvGrpSpPr>
            <a:grpSpLocks/>
          </p:cNvGrpSpPr>
          <p:nvPr/>
        </p:nvGrpSpPr>
        <p:grpSpPr bwMode="auto">
          <a:xfrm>
            <a:off x="4615723" y="3979693"/>
            <a:ext cx="580651" cy="461665"/>
            <a:chOff x="3400425" y="4431987"/>
            <a:chExt cx="609600" cy="373268"/>
          </a:xfrm>
        </p:grpSpPr>
        <p:sp>
          <p:nvSpPr>
            <p:cNvPr id="78" name="Oval 77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9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Oval 83"/>
          <p:cNvSpPr/>
          <p:nvPr/>
        </p:nvSpPr>
        <p:spPr bwMode="auto">
          <a:xfrm>
            <a:off x="3863662" y="404864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7" name="TextBox 235"/>
          <p:cNvSpPr txBox="1">
            <a:spLocks noChangeArrowheads="1"/>
          </p:cNvSpPr>
          <p:nvPr/>
        </p:nvSpPr>
        <p:spPr bwMode="auto">
          <a:xfrm>
            <a:off x="3952061" y="396312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60161" y="77288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Electron Transfer Dynamics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116" grpId="0" animBg="1"/>
      <p:bldP spid="117" grpId="0"/>
      <p:bldP spid="84" grpId="0" animBg="1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7836913" y="3964346"/>
            <a:ext cx="580651" cy="461665"/>
            <a:chOff x="3400425" y="4416899"/>
            <a:chExt cx="609600" cy="373268"/>
          </a:xfrm>
        </p:grpSpPr>
        <p:sp>
          <p:nvSpPr>
            <p:cNvPr id="114" name="Oval 113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15" name="TextBox 235"/>
            <p:cNvSpPr txBox="1">
              <a:spLocks noChangeArrowheads="1"/>
            </p:cNvSpPr>
            <p:nvPr/>
          </p:nvSpPr>
          <p:spPr bwMode="auto">
            <a:xfrm>
              <a:off x="3511548" y="4416899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+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6" name="Oval 115"/>
          <p:cNvSpPr/>
          <p:nvPr/>
        </p:nvSpPr>
        <p:spPr bwMode="auto">
          <a:xfrm>
            <a:off x="7084852" y="4051957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7" name="TextBox 235"/>
          <p:cNvSpPr txBox="1">
            <a:spLocks noChangeArrowheads="1"/>
          </p:cNvSpPr>
          <p:nvPr/>
        </p:nvSpPr>
        <p:spPr bwMode="auto">
          <a:xfrm>
            <a:off x="7173251" y="3966444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2075764" y="3877344"/>
          <a:ext cx="1480233" cy="696898"/>
        </p:xfrm>
        <a:graphic>
          <a:graphicData uri="http://schemas.openxmlformats.org/presentationml/2006/ole">
            <p:oleObj spid="_x0000_s159758" name="CS ChemDraw Drawing" r:id="rId4" imgW="869828" imgH="409590" progId="ChemDraw.Document.6.0">
              <p:embed/>
            </p:oleObj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5321983" y="3922709"/>
          <a:ext cx="1673902" cy="375720"/>
        </p:xfrm>
        <a:graphic>
          <a:graphicData uri="http://schemas.openxmlformats.org/presentationml/2006/ole">
            <p:oleObj spid="_x0000_s159759" name="CS ChemDraw Drawing" r:id="rId5" imgW="1025425" imgH="229770" progId="ChemDraw.Document.6.0">
              <p:embed/>
            </p:oleObj>
          </a:graphicData>
        </a:graphic>
      </p:graphicFrame>
      <p:graphicFrame>
        <p:nvGraphicFramePr>
          <p:cNvPr id="29720" name="Object 24"/>
          <p:cNvGraphicFramePr>
            <a:graphicFrameLocks noChangeAspect="1"/>
          </p:cNvGraphicFramePr>
          <p:nvPr/>
        </p:nvGraphicFramePr>
        <p:xfrm>
          <a:off x="899658" y="4530711"/>
          <a:ext cx="6952570" cy="437864"/>
        </p:xfrm>
        <a:graphic>
          <a:graphicData uri="http://schemas.openxmlformats.org/presentationml/2006/ole">
            <p:oleObj spid="_x0000_s159760" name="CS ChemDraw Drawing" r:id="rId6" imgW="3730536" imgH="235710" progId="ChemDraw.Document.6.0">
              <p:embed/>
            </p:oleObj>
          </a:graphicData>
        </a:graphic>
      </p:graphicFrame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192688" y="3995471"/>
            <a:ext cx="580651" cy="461665"/>
            <a:chOff x="3400425" y="4415915"/>
            <a:chExt cx="609600" cy="373268"/>
          </a:xfrm>
        </p:grpSpPr>
        <p:sp>
          <p:nvSpPr>
            <p:cNvPr id="65" name="Oval 6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TextBox 235"/>
            <p:cNvSpPr txBox="1">
              <a:spLocks noChangeArrowheads="1"/>
            </p:cNvSpPr>
            <p:nvPr/>
          </p:nvSpPr>
          <p:spPr bwMode="auto">
            <a:xfrm>
              <a:off x="3493231" y="4415915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440627" y="4084298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8" name="TextBox 235"/>
          <p:cNvSpPr txBox="1">
            <a:spLocks noChangeArrowheads="1"/>
          </p:cNvSpPr>
          <p:nvPr/>
        </p:nvSpPr>
        <p:spPr bwMode="auto">
          <a:xfrm>
            <a:off x="529026" y="3998785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4615723" y="3979693"/>
            <a:ext cx="580651" cy="461665"/>
            <a:chOff x="3400425" y="4431987"/>
            <a:chExt cx="609600" cy="373268"/>
          </a:xfrm>
        </p:grpSpPr>
        <p:sp>
          <p:nvSpPr>
            <p:cNvPr id="78" name="Oval 77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9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Oval 83"/>
          <p:cNvSpPr/>
          <p:nvPr/>
        </p:nvSpPr>
        <p:spPr bwMode="auto">
          <a:xfrm>
            <a:off x="3863662" y="404864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7" name="TextBox 235"/>
          <p:cNvSpPr txBox="1">
            <a:spLocks noChangeArrowheads="1"/>
          </p:cNvSpPr>
          <p:nvPr/>
        </p:nvSpPr>
        <p:spPr bwMode="auto">
          <a:xfrm>
            <a:off x="3952061" y="396312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19280" y="1754713"/>
            <a:ext cx="2518426" cy="1979379"/>
            <a:chOff x="220878" y="1696657"/>
            <a:chExt cx="2518426" cy="1979379"/>
          </a:xfrm>
        </p:grpSpPr>
        <p:graphicFrame>
          <p:nvGraphicFramePr>
            <p:cNvPr id="51" name="Object 16"/>
            <p:cNvGraphicFramePr>
              <a:graphicFrameLocks noChangeAspect="1"/>
            </p:cNvGraphicFramePr>
            <p:nvPr/>
          </p:nvGraphicFramePr>
          <p:xfrm>
            <a:off x="220878" y="1779785"/>
            <a:ext cx="2518426" cy="1896251"/>
          </p:xfrm>
          <a:graphic>
            <a:graphicData uri="http://schemas.openxmlformats.org/presentationml/2006/ole">
              <p:oleObj spid="_x0000_s159761" name="Graph" r:id="rId7" imgW="3900960" imgH="2936160" progId="Origin50.Graph">
                <p:embed/>
              </p:oleObj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>
            <a:xfrm rot="5400000">
              <a:off x="896804" y="1832843"/>
              <a:ext cx="27316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06944" y="1795381"/>
            <a:ext cx="2517775" cy="1897062"/>
            <a:chOff x="6405346" y="1795381"/>
            <a:chExt cx="2517775" cy="1897062"/>
          </a:xfrm>
        </p:grpSpPr>
        <p:graphicFrame>
          <p:nvGraphicFramePr>
            <p:cNvPr id="52" name="Object 17"/>
            <p:cNvGraphicFramePr>
              <a:graphicFrameLocks noChangeAspect="1"/>
            </p:cNvGraphicFramePr>
            <p:nvPr/>
          </p:nvGraphicFramePr>
          <p:xfrm>
            <a:off x="6405346" y="1795381"/>
            <a:ext cx="2517775" cy="1897062"/>
          </p:xfrm>
          <a:graphic>
            <a:graphicData uri="http://schemas.openxmlformats.org/presentationml/2006/ole">
              <p:oleObj spid="_x0000_s159762" name="Graph" r:id="rId8" imgW="3900960" imgH="2936160" progId="Origin50.Graph">
                <p:embed/>
              </p:oleObj>
            </a:graphicData>
          </a:graphic>
        </p:graphicFrame>
        <p:cxnSp>
          <p:nvCxnSpPr>
            <p:cNvPr id="56" name="Straight Arrow Connector 55"/>
            <p:cNvCxnSpPr/>
            <p:nvPr/>
          </p:nvCxnSpPr>
          <p:spPr>
            <a:xfrm rot="5400000">
              <a:off x="6970109" y="2886674"/>
              <a:ext cx="27316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8105003" y="3146078"/>
              <a:ext cx="27316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301331" y="1803660"/>
            <a:ext cx="2506355" cy="1887162"/>
            <a:chOff x="3112649" y="1803660"/>
            <a:chExt cx="2506355" cy="1887162"/>
          </a:xfrm>
        </p:grpSpPr>
        <p:graphicFrame>
          <p:nvGraphicFramePr>
            <p:cNvPr id="53" name="Object 19"/>
            <p:cNvGraphicFramePr>
              <a:graphicFrameLocks noChangeAspect="1"/>
            </p:cNvGraphicFramePr>
            <p:nvPr/>
          </p:nvGraphicFramePr>
          <p:xfrm>
            <a:off x="3112649" y="1803660"/>
            <a:ext cx="2506355" cy="1887162"/>
          </p:xfrm>
          <a:graphic>
            <a:graphicData uri="http://schemas.openxmlformats.org/presentationml/2006/ole">
              <p:oleObj spid="_x0000_s159763" name="Graph" r:id="rId9" imgW="3900960" imgH="2936160" progId="Origin50.Graph">
                <p:embed/>
              </p:oleObj>
            </a:graphicData>
          </a:graphic>
        </p:graphicFrame>
        <p:cxnSp>
          <p:nvCxnSpPr>
            <p:cNvPr id="55" name="Straight Arrow Connector 54"/>
            <p:cNvCxnSpPr/>
            <p:nvPr/>
          </p:nvCxnSpPr>
          <p:spPr>
            <a:xfrm rot="5400000">
              <a:off x="4492798" y="3103925"/>
              <a:ext cx="27316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3468151" y="2448930"/>
              <a:ext cx="27316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460161" y="77288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Electron Transfer Dynamics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19" y="824248"/>
            <a:ext cx="8526217" cy="57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odel potential surfa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5" y="1317171"/>
            <a:ext cx="4572000" cy="5334000"/>
          </a:xfrm>
          <a:prstGeom prst="rect">
            <a:avLst/>
          </a:prstGeom>
          <a:noFill/>
        </p:spPr>
      </p:pic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8084631" y="2034782"/>
            <a:ext cx="580651" cy="461665"/>
            <a:chOff x="3400425" y="4431987"/>
            <a:chExt cx="609600" cy="373268"/>
          </a:xfrm>
        </p:grpSpPr>
        <p:sp>
          <p:nvSpPr>
            <p:cNvPr id="7" name="Oval 6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855898" y="2723926"/>
            <a:ext cx="4317913" cy="169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Excited State Absorption Spectra</a:t>
            </a:r>
          </a:p>
          <a:p>
            <a:pPr marL="347663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1) Excitation (</a:t>
            </a:r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pump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347663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2) Absorption Spectra (</a:t>
            </a:r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probe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6255878" y="1903699"/>
          <a:ext cx="1567324" cy="737901"/>
        </p:xfrm>
        <a:graphic>
          <a:graphicData uri="http://schemas.openxmlformats.org/presentationml/2006/ole">
            <p:oleObj spid="_x0000_s31745" name="CS ChemDraw Drawing" r:id="rId5" imgW="869828" imgH="409590" progId="ChemDraw.Document.6.0">
              <p:embed/>
            </p:oleObj>
          </a:graphicData>
        </a:graphic>
      </p:graphicFrame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5401836" y="2065071"/>
            <a:ext cx="580651" cy="461665"/>
            <a:chOff x="3400425" y="4415915"/>
            <a:chExt cx="609600" cy="373268"/>
          </a:xfrm>
        </p:grpSpPr>
        <p:sp>
          <p:nvSpPr>
            <p:cNvPr id="12" name="Oval 11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TextBox 235"/>
            <p:cNvSpPr txBox="1">
              <a:spLocks noChangeArrowheads="1"/>
            </p:cNvSpPr>
            <p:nvPr/>
          </p:nvSpPr>
          <p:spPr bwMode="auto">
            <a:xfrm>
              <a:off x="3493231" y="4415915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Decay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443" y="1570682"/>
            <a:ext cx="5971357" cy="464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1554277" y="2555975"/>
            <a:ext cx="2554597" cy="1800746"/>
          </a:xfrm>
          <a:custGeom>
            <a:avLst/>
            <a:gdLst>
              <a:gd name="connsiteX0" fmla="*/ 1064938 w 2392368"/>
              <a:gd name="connsiteY0" fmla="*/ 1320254 h 1686390"/>
              <a:gd name="connsiteX1" fmla="*/ 1826938 w 2392368"/>
              <a:gd name="connsiteY1" fmla="*/ 1686014 h 1686390"/>
              <a:gd name="connsiteX2" fmla="*/ 2238418 w 2392368"/>
              <a:gd name="connsiteY2" fmla="*/ 1381214 h 1686390"/>
              <a:gd name="connsiteX3" fmla="*/ 2360338 w 2392368"/>
              <a:gd name="connsiteY3" fmla="*/ 984974 h 1686390"/>
              <a:gd name="connsiteX4" fmla="*/ 1689778 w 2392368"/>
              <a:gd name="connsiteY4" fmla="*/ 512534 h 1686390"/>
              <a:gd name="connsiteX5" fmla="*/ 943018 w 2392368"/>
              <a:gd name="connsiteY5" fmla="*/ 146774 h 1686390"/>
              <a:gd name="connsiteX6" fmla="*/ 531538 w 2392368"/>
              <a:gd name="connsiteY6" fmla="*/ 9614 h 1686390"/>
              <a:gd name="connsiteX7" fmla="*/ 257218 w 2392368"/>
              <a:gd name="connsiteY7" fmla="*/ 40094 h 1686390"/>
              <a:gd name="connsiteX8" fmla="*/ 28618 w 2392368"/>
              <a:gd name="connsiteY8" fmla="*/ 268694 h 1686390"/>
              <a:gd name="connsiteX9" fmla="*/ 13378 w 2392368"/>
              <a:gd name="connsiteY9" fmla="*/ 573494 h 1686390"/>
              <a:gd name="connsiteX10" fmla="*/ 120058 w 2392368"/>
              <a:gd name="connsiteY10" fmla="*/ 695414 h 1686390"/>
              <a:gd name="connsiteX11" fmla="*/ 1064938 w 2392368"/>
              <a:gd name="connsiteY11" fmla="*/ 1320254 h 1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2368" h="1686390">
                <a:moveTo>
                  <a:pt x="1064938" y="1320254"/>
                </a:moveTo>
                <a:cubicBezTo>
                  <a:pt x="1349418" y="1485354"/>
                  <a:pt x="1631358" y="1675854"/>
                  <a:pt x="1826938" y="1686014"/>
                </a:cubicBezTo>
                <a:cubicBezTo>
                  <a:pt x="2022518" y="1696174"/>
                  <a:pt x="2149518" y="1498054"/>
                  <a:pt x="2238418" y="1381214"/>
                </a:cubicBezTo>
                <a:cubicBezTo>
                  <a:pt x="2327318" y="1264374"/>
                  <a:pt x="2451778" y="1129754"/>
                  <a:pt x="2360338" y="984974"/>
                </a:cubicBezTo>
                <a:cubicBezTo>
                  <a:pt x="2268898" y="840194"/>
                  <a:pt x="1925998" y="652234"/>
                  <a:pt x="1689778" y="512534"/>
                </a:cubicBezTo>
                <a:cubicBezTo>
                  <a:pt x="1453558" y="372834"/>
                  <a:pt x="1136058" y="230594"/>
                  <a:pt x="943018" y="146774"/>
                </a:cubicBezTo>
                <a:cubicBezTo>
                  <a:pt x="749978" y="62954"/>
                  <a:pt x="645838" y="27394"/>
                  <a:pt x="531538" y="9614"/>
                </a:cubicBezTo>
                <a:cubicBezTo>
                  <a:pt x="417238" y="-8166"/>
                  <a:pt x="341038" y="-3086"/>
                  <a:pt x="257218" y="40094"/>
                </a:cubicBezTo>
                <a:cubicBezTo>
                  <a:pt x="173398" y="83274"/>
                  <a:pt x="69258" y="179794"/>
                  <a:pt x="28618" y="268694"/>
                </a:cubicBezTo>
                <a:cubicBezTo>
                  <a:pt x="-12022" y="357594"/>
                  <a:pt x="-1862" y="502374"/>
                  <a:pt x="13378" y="573494"/>
                </a:cubicBezTo>
                <a:cubicBezTo>
                  <a:pt x="28618" y="644614"/>
                  <a:pt x="-57742" y="563334"/>
                  <a:pt x="120058" y="695414"/>
                </a:cubicBezTo>
                <a:cubicBezTo>
                  <a:pt x="297858" y="827494"/>
                  <a:pt x="780458" y="1155154"/>
                  <a:pt x="1064938" y="1320254"/>
                </a:cubicBezTo>
                <a:close/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84102" y="1661378"/>
            <a:ext cx="2614411" cy="1558349"/>
          </a:xfrm>
          <a:custGeom>
            <a:avLst/>
            <a:gdLst>
              <a:gd name="connsiteX0" fmla="*/ 1554263 w 1657287"/>
              <a:gd name="connsiteY0" fmla="*/ 238874 h 1229492"/>
              <a:gd name="connsiteX1" fmla="*/ 1615223 w 1657287"/>
              <a:gd name="connsiteY1" fmla="*/ 802754 h 1229492"/>
              <a:gd name="connsiteX2" fmla="*/ 1584743 w 1657287"/>
              <a:gd name="connsiteY2" fmla="*/ 1229474 h 1229492"/>
              <a:gd name="connsiteX3" fmla="*/ 777023 w 1657287"/>
              <a:gd name="connsiteY3" fmla="*/ 787514 h 1229492"/>
              <a:gd name="connsiteX4" fmla="*/ 106463 w 1657287"/>
              <a:gd name="connsiteY4" fmla="*/ 482714 h 1229492"/>
              <a:gd name="connsiteX5" fmla="*/ 75983 w 1657287"/>
              <a:gd name="connsiteY5" fmla="*/ 116954 h 1229492"/>
              <a:gd name="connsiteX6" fmla="*/ 837983 w 1657287"/>
              <a:gd name="connsiteY6" fmla="*/ 10274 h 1229492"/>
              <a:gd name="connsiteX7" fmla="*/ 1447583 w 1657287"/>
              <a:gd name="connsiteY7" fmla="*/ 55994 h 1229492"/>
              <a:gd name="connsiteX8" fmla="*/ 1569503 w 1657287"/>
              <a:gd name="connsiteY8" fmla="*/ 467474 h 12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87" h="1229492">
                <a:moveTo>
                  <a:pt x="1554263" y="238874"/>
                </a:moveTo>
                <a:cubicBezTo>
                  <a:pt x="1582203" y="438264"/>
                  <a:pt x="1610143" y="637654"/>
                  <a:pt x="1615223" y="802754"/>
                </a:cubicBezTo>
                <a:cubicBezTo>
                  <a:pt x="1620303" y="967854"/>
                  <a:pt x="1724443" y="1232014"/>
                  <a:pt x="1584743" y="1229474"/>
                </a:cubicBezTo>
                <a:cubicBezTo>
                  <a:pt x="1445043" y="1226934"/>
                  <a:pt x="1023403" y="911974"/>
                  <a:pt x="777023" y="787514"/>
                </a:cubicBezTo>
                <a:cubicBezTo>
                  <a:pt x="530643" y="663054"/>
                  <a:pt x="223303" y="594474"/>
                  <a:pt x="106463" y="482714"/>
                </a:cubicBezTo>
                <a:cubicBezTo>
                  <a:pt x="-10377" y="370954"/>
                  <a:pt x="-45937" y="195694"/>
                  <a:pt x="75983" y="116954"/>
                </a:cubicBezTo>
                <a:cubicBezTo>
                  <a:pt x="197903" y="38214"/>
                  <a:pt x="609383" y="20434"/>
                  <a:pt x="837983" y="10274"/>
                </a:cubicBezTo>
                <a:cubicBezTo>
                  <a:pt x="1066583" y="114"/>
                  <a:pt x="1325663" y="-20206"/>
                  <a:pt x="1447583" y="55994"/>
                </a:cubicBezTo>
                <a:cubicBezTo>
                  <a:pt x="1569503" y="132194"/>
                  <a:pt x="1569503" y="299834"/>
                  <a:pt x="1569503" y="467474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7369" y="5962296"/>
            <a:ext cx="274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</a:t>
            </a:r>
            <a:r>
              <a:rPr lang="en-US" sz="2400" dirty="0" err="1" smtClean="0">
                <a:solidFill>
                  <a:srgbClr val="FF0000"/>
                </a:solidFill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</a:rPr>
              <a:t> Decay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087" y="3647170"/>
            <a:ext cx="188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Absorption Spectroscopy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218" y="811377"/>
            <a:ext cx="3131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Steady-state Emission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Time-resolved Emission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38648" y="4675031"/>
            <a:ext cx="1661375" cy="78561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0849" y="5126091"/>
            <a:ext cx="188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NMR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Mass-spec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x-ray…</a:t>
            </a:r>
          </a:p>
        </p:txBody>
      </p:sp>
      <p:sp>
        <p:nvSpPr>
          <p:cNvPr id="20" name="Freeform 19"/>
          <p:cNvSpPr/>
          <p:nvPr/>
        </p:nvSpPr>
        <p:spPr>
          <a:xfrm>
            <a:off x="2633729" y="1416677"/>
            <a:ext cx="5196626" cy="5035638"/>
          </a:xfrm>
          <a:custGeom>
            <a:avLst/>
            <a:gdLst>
              <a:gd name="connsiteX0" fmla="*/ 2685246 w 5196626"/>
              <a:gd name="connsiteY0" fmla="*/ 3812146 h 5035638"/>
              <a:gd name="connsiteX1" fmla="*/ 2311758 w 5196626"/>
              <a:gd name="connsiteY1" fmla="*/ 4082602 h 5035638"/>
              <a:gd name="connsiteX2" fmla="*/ 1165539 w 5196626"/>
              <a:gd name="connsiteY2" fmla="*/ 3902298 h 5035638"/>
              <a:gd name="connsiteX3" fmla="*/ 341291 w 5196626"/>
              <a:gd name="connsiteY3" fmla="*/ 4056844 h 5035638"/>
              <a:gd name="connsiteX4" fmla="*/ 276896 w 5196626"/>
              <a:gd name="connsiteY4" fmla="*/ 4597757 h 5035638"/>
              <a:gd name="connsiteX5" fmla="*/ 2002665 w 5196626"/>
              <a:gd name="connsiteY5" fmla="*/ 4945486 h 5035638"/>
              <a:gd name="connsiteX6" fmla="*/ 4192074 w 5196626"/>
              <a:gd name="connsiteY6" fmla="*/ 4056844 h 5035638"/>
              <a:gd name="connsiteX7" fmla="*/ 5119353 w 5196626"/>
              <a:gd name="connsiteY7" fmla="*/ 2189408 h 5035638"/>
              <a:gd name="connsiteX8" fmla="*/ 4642834 w 5196626"/>
              <a:gd name="connsiteY8" fmla="*/ 412123 h 5035638"/>
              <a:gd name="connsiteX9" fmla="*/ 1796603 w 5196626"/>
              <a:gd name="connsiteY9" fmla="*/ 51515 h 5035638"/>
              <a:gd name="connsiteX10" fmla="*/ 1500389 w 5196626"/>
              <a:gd name="connsiteY10" fmla="*/ 721216 h 5035638"/>
              <a:gd name="connsiteX11" fmla="*/ 2234485 w 5196626"/>
              <a:gd name="connsiteY11" fmla="*/ 1481069 h 5035638"/>
              <a:gd name="connsiteX12" fmla="*/ 3200401 w 5196626"/>
              <a:gd name="connsiteY12" fmla="*/ 2498500 h 5035638"/>
              <a:gd name="connsiteX13" fmla="*/ 2865550 w 5196626"/>
              <a:gd name="connsiteY13" fmla="*/ 3477295 h 5035638"/>
              <a:gd name="connsiteX14" fmla="*/ 2685246 w 5196626"/>
              <a:gd name="connsiteY14" fmla="*/ 3812146 h 50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6626" h="5035638">
                <a:moveTo>
                  <a:pt x="2685246" y="3812146"/>
                </a:moveTo>
                <a:cubicBezTo>
                  <a:pt x="2592947" y="3913031"/>
                  <a:pt x="2565043" y="4067577"/>
                  <a:pt x="2311758" y="4082602"/>
                </a:cubicBezTo>
                <a:cubicBezTo>
                  <a:pt x="2058474" y="4097627"/>
                  <a:pt x="1493950" y="3906591"/>
                  <a:pt x="1165539" y="3902298"/>
                </a:cubicBezTo>
                <a:cubicBezTo>
                  <a:pt x="837128" y="3898005"/>
                  <a:pt x="489398" y="3940934"/>
                  <a:pt x="341291" y="4056844"/>
                </a:cubicBezTo>
                <a:cubicBezTo>
                  <a:pt x="193184" y="4172754"/>
                  <a:pt x="0" y="4449650"/>
                  <a:pt x="276896" y="4597757"/>
                </a:cubicBezTo>
                <a:cubicBezTo>
                  <a:pt x="553792" y="4745864"/>
                  <a:pt x="1350135" y="5035638"/>
                  <a:pt x="2002665" y="4945486"/>
                </a:cubicBezTo>
                <a:cubicBezTo>
                  <a:pt x="2655195" y="4855334"/>
                  <a:pt x="3672626" y="4516190"/>
                  <a:pt x="4192074" y="4056844"/>
                </a:cubicBezTo>
                <a:cubicBezTo>
                  <a:pt x="4711522" y="3597498"/>
                  <a:pt x="5044226" y="2796862"/>
                  <a:pt x="5119353" y="2189408"/>
                </a:cubicBezTo>
                <a:cubicBezTo>
                  <a:pt x="5194480" y="1581954"/>
                  <a:pt x="5196626" y="768438"/>
                  <a:pt x="4642834" y="412123"/>
                </a:cubicBezTo>
                <a:cubicBezTo>
                  <a:pt x="4089042" y="55808"/>
                  <a:pt x="2320344" y="0"/>
                  <a:pt x="1796603" y="51515"/>
                </a:cubicBezTo>
                <a:cubicBezTo>
                  <a:pt x="1272862" y="103030"/>
                  <a:pt x="1427409" y="482957"/>
                  <a:pt x="1500389" y="721216"/>
                </a:cubicBezTo>
                <a:cubicBezTo>
                  <a:pt x="1573369" y="959475"/>
                  <a:pt x="2234485" y="1481069"/>
                  <a:pt x="2234485" y="1481069"/>
                </a:cubicBezTo>
                <a:cubicBezTo>
                  <a:pt x="2517820" y="1777283"/>
                  <a:pt x="3095224" y="2165796"/>
                  <a:pt x="3200401" y="2498500"/>
                </a:cubicBezTo>
                <a:cubicBezTo>
                  <a:pt x="3305579" y="2831204"/>
                  <a:pt x="2953556" y="3254061"/>
                  <a:pt x="2865550" y="3477295"/>
                </a:cubicBezTo>
                <a:cubicBezTo>
                  <a:pt x="2777544" y="3700529"/>
                  <a:pt x="2777545" y="3711262"/>
                  <a:pt x="2685246" y="381214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9" grpId="0"/>
      <p:bldP spid="17" grpId="0"/>
      <p:bldP spid="14" grpId="0" animBg="1"/>
      <p:bldP spid="18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1656" y="957377"/>
            <a:ext cx="3886057" cy="2184604"/>
            <a:chOff x="291711" y="4025900"/>
            <a:chExt cx="3886057" cy="2184604"/>
          </a:xfrm>
        </p:grpSpPr>
        <p:sp>
          <p:nvSpPr>
            <p:cNvPr id="7" name="Cube 6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2" name="Cube 11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0" name="Oval 19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Basics of TA Measurement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250" y="2737677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2132" y="900085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67" y="2748758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2984" y="2747249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1065" y="1095891"/>
            <a:ext cx="47696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/>
              <a:t>Events: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1)  </a:t>
            </a:r>
            <a:r>
              <a:rPr lang="en-US" sz="2400" dirty="0" smtClean="0"/>
              <a:t>Absorption Spectra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2)  </a:t>
            </a:r>
            <a:r>
              <a:rPr lang="en-US" sz="2400" dirty="0" smtClean="0"/>
              <a:t>Excitation Flash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3)  </a:t>
            </a:r>
            <a:r>
              <a:rPr lang="en-US" sz="2400" dirty="0" smtClean="0"/>
              <a:t>Absorption spectra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2425" y="2733647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1844266" y="6202299"/>
            <a:ext cx="57503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1" name="Rectangle 30"/>
          <p:cNvSpPr/>
          <p:nvPr/>
        </p:nvSpPr>
        <p:spPr>
          <a:xfrm>
            <a:off x="6346746" y="6204097"/>
            <a:ext cx="102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1957500" y="4737359"/>
            <a:ext cx="1095019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3038614" y="4731837"/>
            <a:ext cx="1095019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>
            <a:off x="3998611" y="4735647"/>
            <a:ext cx="1095019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4936713" y="4733934"/>
            <a:ext cx="1095019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5972139" y="4732222"/>
            <a:ext cx="1095019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1629475" y="4353997"/>
            <a:ext cx="142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84127" y="435037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031615" y="4347131"/>
            <a:ext cx="74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981279" y="4347131"/>
            <a:ext cx="74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05412" y="4347131"/>
            <a:ext cx="74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 rot="5400000">
            <a:off x="5180209" y="2957709"/>
            <a:ext cx="396482" cy="25781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86993" y="3648007"/>
            <a:ext cx="138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Excited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  <p:bldP spid="32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5613" y="5097463"/>
            <a:ext cx="2642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for xS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molecules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Difference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385" name="Group 384"/>
          <p:cNvGrpSpPr/>
          <p:nvPr/>
        </p:nvGrpSpPr>
        <p:grpSpPr>
          <a:xfrm>
            <a:off x="2137225" y="1581395"/>
            <a:ext cx="1657598" cy="1310296"/>
            <a:chOff x="2137225" y="1581395"/>
            <a:chExt cx="1657598" cy="1310296"/>
          </a:xfrm>
        </p:grpSpPr>
        <p:sp>
          <p:nvSpPr>
            <p:cNvPr id="8" name="Rectangle 7"/>
            <p:cNvSpPr/>
            <p:nvPr/>
          </p:nvSpPr>
          <p:spPr>
            <a:xfrm>
              <a:off x="2137225" y="1581395"/>
              <a:ext cx="1657598" cy="1310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45301" y="168356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22957" y="18889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78267" y="173366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3297" y="187144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03517" y="21019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31272" y="194158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41092" y="184138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51312" y="20718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79067" y="19115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92696" y="205430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07726" y="219208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45702" y="22622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55522" y="21620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93497" y="223216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00612" y="162845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543397" y="160591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50111" y="159088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73857" y="180631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8227" y="199418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01012" y="19716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80772" y="21394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327967" y="20217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90191" y="178877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32977" y="176623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44197" y="166352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54418" y="189398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47103" y="170861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94698" y="183386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344998" y="184138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41893" y="159589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207223" y="159338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54017" y="159088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94097" y="178877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036883" y="176623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648607" y="172114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778867" y="168607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93697" y="159338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165141" y="19165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292897" y="158587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974257" y="21294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051913" y="233486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207223" y="21795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222253" y="23173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60228" y="23874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70048" y="22872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350008" y="25302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608023" y="235741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921652" y="250019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129568" y="207434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272353" y="20518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879067" y="20367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02813" y="22522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187183" y="24400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329968" y="24175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56923" y="24676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919147" y="223466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61933" y="22121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675658" y="21119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85478" y="20367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623053" y="223466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377563" y="21670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07823" y="213196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22653" y="20392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94097" y="23624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21853" y="203176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676162" y="25753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683677" y="232735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793897" y="255781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540892" y="247765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768847" y="244508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77867" y="229478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95402" y="252775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162636" y="268055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618547" y="270059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305422" y="26580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185181" y="24225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327967" y="239999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160131" y="255029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761332" y="26830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152616" y="23023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741292" y="22021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43197" y="266552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806422" y="230981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440692" y="239999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563437" y="234739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415642" y="252775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2656122" y="24526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545902" y="260290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247806" y="27832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528367" y="27757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393097" y="277825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668143" y="171613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610528" y="182635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562933" y="158336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690688" y="159839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20348" y="172865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690688" y="192655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437683" y="161843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69848" y="171613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390088" y="172114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324958" y="1590880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72153" y="19666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37483" y="194909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572953" y="19290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462733" y="1833865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460228" y="19390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906622" y="264047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701212" y="279328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054418" y="25978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189688" y="25728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688183" y="26730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613033" y="27857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437683" y="277825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530368" y="268807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879067" y="278827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06823" y="27356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152113" y="277073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259828" y="269308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07623" y="266051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485278" y="251522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605518" y="25828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75658" y="24676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4123284" y="1962078"/>
            <a:ext cx="63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h</a:t>
            </a:r>
            <a:r>
              <a:rPr lang="en-US" dirty="0" err="1" smtClean="0">
                <a:solidFill>
                  <a:srgbClr val="FFC000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FFC000"/>
              </a:solidFill>
              <a:latin typeface="Symbol" pitchFamily="18" charset="2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099282" y="2357052"/>
            <a:ext cx="698896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4475957" y="1211279"/>
            <a:ext cx="308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excited states/100 molecules</a:t>
            </a:r>
            <a:endParaRPr lang="en-US" dirty="0"/>
          </a:p>
        </p:txBody>
      </p:sp>
      <p:grpSp>
        <p:nvGrpSpPr>
          <p:cNvPr id="258" name="Group 257"/>
          <p:cNvGrpSpPr/>
          <p:nvPr/>
        </p:nvGrpSpPr>
        <p:grpSpPr>
          <a:xfrm>
            <a:off x="5160437" y="1590067"/>
            <a:ext cx="1664752" cy="1310296"/>
            <a:chOff x="656864" y="3820886"/>
            <a:chExt cx="1664752" cy="1310296"/>
          </a:xfrm>
        </p:grpSpPr>
        <p:sp>
          <p:nvSpPr>
            <p:cNvPr id="259" name="Rectangle 258"/>
            <p:cNvSpPr/>
            <p:nvPr/>
          </p:nvSpPr>
          <p:spPr>
            <a:xfrm>
              <a:off x="664018" y="3820886"/>
              <a:ext cx="1657598" cy="1310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752054" y="39230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829709" y="41284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985020" y="39731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000050" y="411093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110270" y="43413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238025" y="418107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1147845" y="40808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258065" y="431133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1385820" y="41510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99449" y="429379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714479" y="443157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952455" y="45017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62274" y="44015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100250" y="4471652"/>
              <a:ext cx="94474" cy="94474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907364" y="386794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1050150" y="38454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56864" y="38303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280610" y="404580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964980" y="423367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107765" y="421113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987525" y="43789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834719" y="426123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96944" y="402826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839729" y="40057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1450950" y="390301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561170" y="413347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1653855" y="394810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701451" y="40733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1851751" y="40808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548645" y="383538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713976" y="38328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360770" y="3830371"/>
              <a:ext cx="94474" cy="94474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400850" y="402826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1543635" y="40057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1155360" y="39606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1285620" y="392556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1200450" y="383287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71894" y="41560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799649" y="382536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481010" y="43689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558665" y="457435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713976" y="44190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729006" y="45568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987021" y="46269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876801" y="45267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1856761" y="47697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2114776" y="459690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1428405" y="473968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1636320" y="431383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1779106" y="42912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1385820" y="42762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009566" y="44916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693936" y="46795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836721" y="46570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563675" y="47071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425900" y="447415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568685" y="44516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2182411" y="43514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2092231" y="427626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2129806" y="447415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1904356" y="44065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2014576" y="4371452"/>
              <a:ext cx="94474" cy="94474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1929406" y="42787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400850" y="460191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528605" y="427125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182915" y="481483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1190430" y="45668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300650" y="479730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047645" y="47171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1275600" y="468457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784619" y="453427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802154" y="47672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69389" y="492004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1125300" y="494008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12174" y="4897503"/>
              <a:ext cx="94474" cy="94474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91934" y="466203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834719" y="463948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666884" y="478978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268085" y="492255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659369" y="45417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248045" y="44415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949950" y="490501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1313175" y="454930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947445" y="463948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1070190" y="458688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922395" y="47672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162875" y="469209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052655" y="484239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754559" y="502275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35120" y="501523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899849" y="501774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2174896" y="39556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2117281" y="406584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069686" y="38228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2197441" y="383788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2027101" y="396814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2197441" y="416604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1944436" y="385792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776601" y="395562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896841" y="396063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831711" y="3830371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698946" y="42061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844236" y="418858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2079706" y="416854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1969486" y="4073356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966981" y="417856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1413375" y="487996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1207965" y="503277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1561170" y="483738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696441" y="481233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2194936" y="491253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2119786" y="502525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944436" y="501774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2037121" y="492756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385820" y="502776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513575" y="497515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1658865" y="501022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1766581" y="493257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1914376" y="4900008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012071" y="4754717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2112271" y="4822353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2182411" y="4707122"/>
              <a:ext cx="94474" cy="9447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1736725" y="3060700"/>
          <a:ext cx="2517775" cy="1895475"/>
        </p:xfrm>
        <a:graphic>
          <a:graphicData uri="http://schemas.openxmlformats.org/presentationml/2006/ole">
            <p:oleObj spid="_x0000_s161794" name="Graph" r:id="rId3" imgW="3900960" imgH="2936160" progId="Origin50.Graph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5534025" y="3111500"/>
          <a:ext cx="2517775" cy="1895475"/>
        </p:xfrm>
        <a:graphic>
          <a:graphicData uri="http://schemas.openxmlformats.org/presentationml/2006/ole">
            <p:oleObj spid="_x0000_s161795" name="Graph" r:id="rId4" imgW="3900960" imgH="2936160" progId="Origin50.Graph">
              <p:embed/>
            </p:oleObj>
          </a:graphicData>
        </a:graphic>
      </p:graphicFrame>
      <p:sp>
        <p:nvSpPr>
          <p:cNvPr id="384" name="Rectangle 383"/>
          <p:cNvSpPr/>
          <p:nvPr/>
        </p:nvSpPr>
        <p:spPr>
          <a:xfrm>
            <a:off x="4931058" y="5097463"/>
            <a:ext cx="401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for (x - y)S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 yS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molecules</a:t>
            </a:r>
            <a:endParaRPr lang="en-US" sz="2400" dirty="0"/>
          </a:p>
        </p:txBody>
      </p:sp>
      <p:grpSp>
        <p:nvGrpSpPr>
          <p:cNvPr id="387" name="Group 65"/>
          <p:cNvGrpSpPr/>
          <p:nvPr/>
        </p:nvGrpSpPr>
        <p:grpSpPr>
          <a:xfrm>
            <a:off x="341466" y="1281113"/>
            <a:ext cx="1033764" cy="1852486"/>
            <a:chOff x="1217305" y="3409582"/>
            <a:chExt cx="1209933" cy="2168166"/>
          </a:xfrm>
        </p:grpSpPr>
        <p:sp>
          <p:nvSpPr>
            <p:cNvPr id="391" name="Line 6"/>
            <p:cNvSpPr>
              <a:spLocks noChangeShapeType="1"/>
            </p:cNvSpPr>
            <p:nvPr/>
          </p:nvSpPr>
          <p:spPr bwMode="auto">
            <a:xfrm>
              <a:off x="1928256" y="5355803"/>
              <a:ext cx="485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92" name="Line 7"/>
            <p:cNvSpPr>
              <a:spLocks noChangeShapeType="1"/>
            </p:cNvSpPr>
            <p:nvPr/>
          </p:nvSpPr>
          <p:spPr bwMode="auto">
            <a:xfrm>
              <a:off x="1852058" y="3593909"/>
              <a:ext cx="575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93" name="Text Box 10"/>
            <p:cNvSpPr txBox="1">
              <a:spLocks noChangeArrowheads="1"/>
            </p:cNvSpPr>
            <p:nvPr/>
          </p:nvSpPr>
          <p:spPr bwMode="auto">
            <a:xfrm>
              <a:off x="1646290" y="5181501"/>
              <a:ext cx="407504" cy="396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S</a:t>
              </a:r>
              <a:r>
                <a:rPr lang="en-US" sz="1600" i="0" baseline="-25000" dirty="0" smtClean="0"/>
                <a:t>0</a:t>
              </a:r>
              <a:endParaRPr lang="en-US" sz="1600" i="0" baseline="-25000" dirty="0"/>
            </a:p>
          </p:txBody>
        </p:sp>
        <p:sp>
          <p:nvSpPr>
            <p:cNvPr id="394" name="Text Box 11"/>
            <p:cNvSpPr txBox="1">
              <a:spLocks noChangeArrowheads="1"/>
            </p:cNvSpPr>
            <p:nvPr/>
          </p:nvSpPr>
          <p:spPr bwMode="auto">
            <a:xfrm>
              <a:off x="1582436" y="3409582"/>
              <a:ext cx="407504" cy="396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S</a:t>
              </a:r>
              <a:r>
                <a:rPr lang="en-US" sz="1600" i="0" baseline="-25000" dirty="0" smtClean="0"/>
                <a:t>1</a:t>
              </a:r>
              <a:endParaRPr lang="en-US" sz="1600" i="0" baseline="-25000" dirty="0"/>
            </a:p>
          </p:txBody>
        </p:sp>
        <p:cxnSp>
          <p:nvCxnSpPr>
            <p:cNvPr id="395" name="Straight Arrow Connector 394"/>
            <p:cNvCxnSpPr/>
            <p:nvPr/>
          </p:nvCxnSpPr>
          <p:spPr>
            <a:xfrm flipV="1">
              <a:off x="2158966" y="3602192"/>
              <a:ext cx="0" cy="172870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Line 4"/>
            <p:cNvSpPr>
              <a:spLocks noChangeShapeType="1"/>
            </p:cNvSpPr>
            <p:nvPr/>
          </p:nvSpPr>
          <p:spPr bwMode="auto">
            <a:xfrm flipV="1">
              <a:off x="1528977" y="3546775"/>
              <a:ext cx="0" cy="1951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217305" y="4351690"/>
              <a:ext cx="347468" cy="432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1" grpId="0"/>
      <p:bldP spid="257" grpId="0"/>
      <p:bldP spid="3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638425" y="3640145"/>
          <a:ext cx="2517775" cy="1895475"/>
        </p:xfrm>
        <a:graphic>
          <a:graphicData uri="http://schemas.openxmlformats.org/presentationml/2006/ole">
            <p:oleObj spid="_x0000_s160775" name="Graph" r:id="rId3" imgW="3900960" imgH="2936160" progId="Origin50.Graph">
              <p:embed/>
            </p:oleObj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25400" y="3644908"/>
          <a:ext cx="2517775" cy="1895475"/>
        </p:xfrm>
        <a:graphic>
          <a:graphicData uri="http://schemas.openxmlformats.org/presentationml/2006/ole">
            <p:oleObj spid="_x0000_s160774" name="Graph" r:id="rId4" imgW="3900960" imgH="2936160" progId="Origin50.Graph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Difference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2633" y="754738"/>
            <a:ext cx="37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A(t)  -  A(0)  =  </a:t>
            </a:r>
            <a:r>
              <a:rPr lang="en-US" sz="3200" dirty="0" smtClean="0">
                <a:latin typeface="Symbol" pitchFamily="18" charset="2"/>
              </a:rPr>
              <a:t>D</a:t>
            </a: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8" y="3817252"/>
            <a:ext cx="47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-</a:t>
            </a:r>
            <a:endParaRPr lang="en-US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5037" y="3998676"/>
            <a:ext cx="47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5532369" y="3037339"/>
          <a:ext cx="3731748" cy="2811917"/>
        </p:xfrm>
        <a:graphic>
          <a:graphicData uri="http://schemas.openxmlformats.org/presentationml/2006/ole">
            <p:oleObj spid="_x0000_s160773" name="Graph" r:id="rId5" imgW="3901320" imgH="2935800" progId="Origin50.Graph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6628775" y="2808910"/>
            <a:ext cx="1678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A at time t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819432" y="280800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A(t)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418542" y="2818081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A(0)</a:t>
            </a:r>
            <a:endParaRPr lang="en-US" sz="24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3421687" y="5829308"/>
            <a:ext cx="8578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 for </a:t>
            </a:r>
          </a:p>
          <a:p>
            <a:pPr algn="ctr"/>
            <a:r>
              <a:rPr lang="en-US" sz="2400" dirty="0" smtClean="0"/>
              <a:t>xS</a:t>
            </a:r>
            <a:r>
              <a:rPr lang="en-US" sz="2400" baseline="-25000" dirty="0" smtClean="0"/>
              <a:t>0</a:t>
            </a:r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32058" y="5837672"/>
            <a:ext cx="1935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 for </a:t>
            </a:r>
          </a:p>
          <a:p>
            <a:pPr algn="ctr"/>
            <a:r>
              <a:rPr lang="en-US" sz="2400" dirty="0" smtClean="0"/>
              <a:t>(x - y)S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 yS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683485" y="5999171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- yS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 yS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319832" y="1389330"/>
            <a:ext cx="480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A(0)  =  absorption without laser pulse</a:t>
            </a:r>
          </a:p>
          <a:p>
            <a:r>
              <a:rPr lang="en-US" sz="2000" dirty="0" smtClean="0"/>
              <a:t>A(t)  =   absorption at time t after laser pulse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  <p:bldP spid="31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27" y="1168863"/>
            <a:ext cx="8606971" cy="50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Difference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2072" y="1858963"/>
            <a:ext cx="2624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generated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80972" y="5562600"/>
            <a:ext cx="2624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lost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89806" y="6244064"/>
            <a:ext cx="711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don’t get to measure absorbance!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196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Difference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78226" y="2862940"/>
            <a:ext cx="37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A(t)  -  A(0)  =  </a:t>
            </a:r>
            <a:r>
              <a:rPr lang="en-US" sz="3200" dirty="0" smtClean="0">
                <a:latin typeface="Symbol" pitchFamily="18" charset="2"/>
              </a:rPr>
              <a:t>D</a:t>
            </a:r>
            <a:r>
              <a:rPr lang="en-US" sz="3200" dirty="0" smtClean="0"/>
              <a:t>A</a:t>
            </a:r>
            <a:endParaRPr lang="en-US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438754" y="1262065"/>
            <a:ext cx="2654052" cy="1405563"/>
            <a:chOff x="520848" y="2911637"/>
            <a:chExt cx="3464723" cy="1834888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896938" y="3512023"/>
              <a:ext cx="2443163" cy="954090"/>
              <a:chOff x="3885" y="696"/>
              <a:chExt cx="1539" cy="601"/>
            </a:xfrm>
          </p:grpSpPr>
          <p:sp>
            <p:nvSpPr>
              <p:cNvPr id="63" name="AutoShape 9"/>
              <p:cNvSpPr>
                <a:spLocks noChangeArrowheads="1"/>
              </p:cNvSpPr>
              <p:nvPr/>
            </p:nvSpPr>
            <p:spPr bwMode="auto">
              <a:xfrm>
                <a:off x="3888" y="696"/>
                <a:ext cx="624" cy="576"/>
              </a:xfrm>
              <a:prstGeom prst="rightArrow">
                <a:avLst>
                  <a:gd name="adj1" fmla="val 50000"/>
                  <a:gd name="adj2" fmla="val 2708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AutoShape 10"/>
              <p:cNvSpPr>
                <a:spLocks noChangeArrowheads="1"/>
              </p:cNvSpPr>
              <p:nvPr/>
            </p:nvSpPr>
            <p:spPr bwMode="auto">
              <a:xfrm>
                <a:off x="4944" y="804"/>
                <a:ext cx="480" cy="360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3885" y="799"/>
                <a:ext cx="33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1" dirty="0"/>
                  <a:t>P</a:t>
                </a:r>
                <a:r>
                  <a:rPr lang="en-US" sz="2000" b="1" baseline="-25000" dirty="0"/>
                  <a:t>0</a:t>
                </a:r>
              </a:p>
              <a:p>
                <a:pPr algn="l"/>
                <a:endParaRPr lang="en-US" sz="2000" b="1" baseline="-25000" dirty="0"/>
              </a:p>
            </p:txBody>
          </p:sp>
        </p:grpSp>
        <p:sp>
          <p:nvSpPr>
            <p:cNvPr id="58" name="Cube 57"/>
            <p:cNvSpPr/>
            <p:nvPr/>
          </p:nvSpPr>
          <p:spPr>
            <a:xfrm>
              <a:off x="1930402" y="3377216"/>
              <a:ext cx="536473" cy="1348648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5228" y="2911637"/>
              <a:ext cx="1206297" cy="48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Sample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848" y="4298950"/>
              <a:ext cx="1365570" cy="441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(power in)</a:t>
              </a:r>
              <a:endParaRPr lang="en-US" sz="1600" dirty="0"/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2592385" y="3701259"/>
              <a:ext cx="418947" cy="79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 smtClean="0"/>
                <a:t>P</a:t>
              </a:r>
              <a:endParaRPr lang="en-US" sz="2000" b="1" baseline="-25000" dirty="0"/>
            </a:p>
            <a:p>
              <a:pPr algn="l"/>
              <a:endParaRPr lang="en-US" sz="2000" b="1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48405" y="4304561"/>
              <a:ext cx="1537166" cy="441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(power out)</a:t>
              </a:r>
              <a:endParaRPr lang="en-US" sz="1600" dirty="0"/>
            </a:p>
          </p:txBody>
        </p:sp>
      </p:grp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5099050" y="1625600"/>
            <a:ext cx="3486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400" dirty="0"/>
              <a:t>Absorbance: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A </a:t>
            </a:r>
            <a:r>
              <a:rPr lang="en-GB" sz="2400" dirty="0"/>
              <a:t>= -</a:t>
            </a:r>
            <a:r>
              <a:rPr lang="en-GB" sz="2400" dirty="0" smtClean="0"/>
              <a:t>log </a:t>
            </a:r>
            <a:r>
              <a:rPr lang="en-GB" sz="2400" dirty="0"/>
              <a:t>T = </a:t>
            </a:r>
            <a:r>
              <a:rPr lang="en-GB" sz="2400" dirty="0" smtClean="0"/>
              <a:t>log </a:t>
            </a:r>
            <a:r>
              <a:rPr lang="en-GB" sz="2400" dirty="0"/>
              <a:t>P</a:t>
            </a:r>
            <a:r>
              <a:rPr lang="en-GB" sz="2400" baseline="-25000" dirty="0"/>
              <a:t>0</a:t>
            </a:r>
            <a:r>
              <a:rPr lang="en-GB" sz="2400" dirty="0"/>
              <a:t>/P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89806" y="757664"/>
            <a:ext cx="711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measure transmittance!</a:t>
            </a:r>
            <a:endParaRPr lang="en-US" sz="2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0" y="2844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1757363" y="3822700"/>
            <a:ext cx="1811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A(t) = log</a:t>
            </a:r>
            <a:endParaRPr lang="en-GB" sz="2400" dirty="0"/>
          </a:p>
        </p:txBody>
      </p:sp>
      <p:sp>
        <p:nvSpPr>
          <p:cNvPr id="73" name="Rectangle 72"/>
          <p:cNvSpPr/>
          <p:nvPr/>
        </p:nvSpPr>
        <p:spPr>
          <a:xfrm>
            <a:off x="3344233" y="3984112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P(t)</a:t>
            </a:r>
            <a:endParaRPr lang="en-GB" sz="2400" dirty="0"/>
          </a:p>
        </p:txBody>
      </p:sp>
      <p:sp>
        <p:nvSpPr>
          <p:cNvPr id="75" name="Rectangle 74"/>
          <p:cNvSpPr/>
          <p:nvPr/>
        </p:nvSpPr>
        <p:spPr>
          <a:xfrm>
            <a:off x="3327650" y="3557559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P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(t)</a:t>
            </a:r>
            <a:endParaRPr lang="en-US" sz="2400" i="1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3330512" y="4043398"/>
            <a:ext cx="758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4291013" y="3810000"/>
            <a:ext cx="1811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A(0) = log</a:t>
            </a:r>
            <a:endParaRPr lang="en-GB" sz="2400" dirty="0"/>
          </a:p>
        </p:txBody>
      </p:sp>
      <p:sp>
        <p:nvSpPr>
          <p:cNvPr id="79" name="Rectangle 78"/>
          <p:cNvSpPr/>
          <p:nvPr/>
        </p:nvSpPr>
        <p:spPr>
          <a:xfrm>
            <a:off x="5890583" y="398411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P(0)</a:t>
            </a:r>
            <a:endParaRPr lang="en-GB" sz="2400" dirty="0"/>
          </a:p>
        </p:txBody>
      </p:sp>
      <p:sp>
        <p:nvSpPr>
          <p:cNvPr id="80" name="Rectangle 79"/>
          <p:cNvSpPr/>
          <p:nvPr/>
        </p:nvSpPr>
        <p:spPr>
          <a:xfrm>
            <a:off x="5809451" y="3557559"/>
            <a:ext cx="78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P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(0)</a:t>
            </a:r>
            <a:endParaRPr lang="en-US" sz="2400" i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876862" y="4043398"/>
            <a:ext cx="758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885760" y="4687859"/>
            <a:ext cx="1770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P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(t)  =  P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(0)</a:t>
            </a:r>
            <a:endParaRPr lang="en-US" sz="2400" i="1" dirty="0" smtClean="0"/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1771650" y="5740400"/>
            <a:ext cx="1811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A = log</a:t>
            </a:r>
            <a:endParaRPr lang="en-GB" sz="2400" dirty="0"/>
          </a:p>
        </p:txBody>
      </p:sp>
      <p:sp>
        <p:nvSpPr>
          <p:cNvPr id="84" name="Rectangle 83"/>
          <p:cNvSpPr/>
          <p:nvPr/>
        </p:nvSpPr>
        <p:spPr>
          <a:xfrm>
            <a:off x="3371220" y="5901812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P(t)</a:t>
            </a:r>
            <a:endParaRPr lang="en-GB" sz="2400" dirty="0"/>
          </a:p>
        </p:txBody>
      </p:sp>
      <p:sp>
        <p:nvSpPr>
          <p:cNvPr id="85" name="Rectangle 84"/>
          <p:cNvSpPr/>
          <p:nvPr/>
        </p:nvSpPr>
        <p:spPr>
          <a:xfrm>
            <a:off x="3367585" y="5475259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P(0)</a:t>
            </a:r>
            <a:endParaRPr lang="en-US" sz="2400" i="1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3344799" y="5961098"/>
            <a:ext cx="758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965700" y="4935250"/>
            <a:ext cx="41783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P(0) = power out before pump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P(t) = power out after pump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65100" y="4660900"/>
            <a:ext cx="16129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 source</a:t>
            </a:r>
          </a:p>
          <a:p>
            <a:pPr algn="ctr"/>
            <a:r>
              <a:rPr lang="en-US" dirty="0" smtClean="0"/>
              <a:t> is the Same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152400" y="5638800"/>
            <a:ext cx="16129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2" grpId="0"/>
      <p:bldP spid="73" grpId="0"/>
      <p:bldP spid="75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7" grpId="0"/>
      <p:bldP spid="88" grpId="0" animBg="1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71656" y="1224077"/>
            <a:ext cx="3886057" cy="2184604"/>
            <a:chOff x="291711" y="4025900"/>
            <a:chExt cx="3886057" cy="2184604"/>
          </a:xfrm>
        </p:grpSpPr>
        <p:sp>
          <p:nvSpPr>
            <p:cNvPr id="7" name="Cube 6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2" name="Cube 11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0" name="Oval 19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TA Measurement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250" y="3004377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2132" y="1166785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67" y="3015458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2984" y="3013949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1065" y="1451491"/>
            <a:ext cx="47696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/>
              <a:t>Events: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1)  </a:t>
            </a:r>
            <a:r>
              <a:rPr lang="en-US" sz="2400" dirty="0" smtClean="0"/>
              <a:t>Measure P(0)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2)  </a:t>
            </a:r>
            <a:r>
              <a:rPr lang="en-US" sz="2400" dirty="0" smtClean="0"/>
              <a:t>Pump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3)  </a:t>
            </a:r>
            <a:r>
              <a:rPr lang="en-US" sz="2400" dirty="0" smtClean="0"/>
              <a:t>Measure P(t)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2425" y="3000347"/>
            <a:ext cx="697179" cy="5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908050" y="4470400"/>
            <a:ext cx="1811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800" dirty="0" smtClean="0"/>
              <a:t>	</a:t>
            </a:r>
            <a:r>
              <a:rPr lang="en-GB" sz="2800" dirty="0" smtClean="0">
                <a:latin typeface="Symbol" pitchFamily="18" charset="2"/>
              </a:rPr>
              <a:t>D</a:t>
            </a:r>
            <a:r>
              <a:rPr lang="en-GB" sz="2800" dirty="0" smtClean="0"/>
              <a:t>A = log</a:t>
            </a:r>
            <a:endParaRPr lang="en-GB" sz="2800" dirty="0"/>
          </a:p>
        </p:txBody>
      </p:sp>
      <p:sp>
        <p:nvSpPr>
          <p:cNvPr id="45" name="Rectangle 44"/>
          <p:cNvSpPr/>
          <p:nvPr/>
        </p:nvSpPr>
        <p:spPr>
          <a:xfrm>
            <a:off x="2609220" y="4669912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/>
              <a:t>P(t)</a:t>
            </a:r>
            <a:endParaRPr lang="en-GB" sz="2800" dirty="0"/>
          </a:p>
        </p:txBody>
      </p:sp>
      <p:sp>
        <p:nvSpPr>
          <p:cNvPr id="46" name="Rectangle 45"/>
          <p:cNvSpPr/>
          <p:nvPr/>
        </p:nvSpPr>
        <p:spPr>
          <a:xfrm>
            <a:off x="2575004" y="4256059"/>
            <a:ext cx="77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/>
              <a:t>P(0)</a:t>
            </a:r>
            <a:endParaRPr lang="en-US" sz="2800" i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582799" y="4729198"/>
            <a:ext cx="758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16387" y="4234935"/>
            <a:ext cx="41783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P(0) = power out before pump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/>
              <a:t>P(t) = power out after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TA Measurement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1600" y="724355"/>
            <a:ext cx="4306887" cy="5916286"/>
            <a:chOff x="4545013" y="711655"/>
            <a:chExt cx="4306887" cy="5916286"/>
          </a:xfrm>
        </p:grpSpPr>
        <p:sp>
          <p:nvSpPr>
            <p:cNvPr id="4" name="TextBox 3"/>
            <p:cNvSpPr txBox="1"/>
            <p:nvPr/>
          </p:nvSpPr>
          <p:spPr>
            <a:xfrm>
              <a:off x="4545013" y="2082532"/>
              <a:ext cx="78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Probe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43431" y="2303671"/>
              <a:ext cx="405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h</a:t>
              </a:r>
              <a:r>
                <a:rPr lang="en-US" sz="1600" dirty="0" err="1" smtClean="0">
                  <a:latin typeface="Symbol" pitchFamily="18" charset="2"/>
                </a:rPr>
                <a:t>n</a:t>
              </a:r>
              <a:endParaRPr lang="en-US" sz="1600" dirty="0">
                <a:latin typeface="Symbol" pitchFamily="18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7835" y="2855676"/>
              <a:ext cx="92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92835" y="1422494"/>
              <a:ext cx="1068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9" name="Cube 8"/>
            <p:cNvSpPr/>
            <p:nvPr/>
          </p:nvSpPr>
          <p:spPr>
            <a:xfrm>
              <a:off x="7167180" y="1776036"/>
              <a:ext cx="1334577" cy="363285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Freeform 97"/>
            <p:cNvSpPr>
              <a:spLocks noChangeAspect="1"/>
            </p:cNvSpPr>
            <p:nvPr/>
          </p:nvSpPr>
          <p:spPr bwMode="auto">
            <a:xfrm rot="324265" flipH="1">
              <a:off x="5208408" y="2586466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1" name="Litebulb"/>
            <p:cNvSpPr>
              <a:spLocks noEditPoints="1" noChangeArrowheads="1"/>
            </p:cNvSpPr>
            <p:nvPr/>
          </p:nvSpPr>
          <p:spPr bwMode="auto">
            <a:xfrm>
              <a:off x="4764149" y="2440335"/>
              <a:ext cx="350053" cy="52508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459" y="1927830"/>
              <a:ext cx="1101208" cy="14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97"/>
            <p:cNvSpPr>
              <a:spLocks noChangeAspect="1"/>
            </p:cNvSpPr>
            <p:nvPr/>
          </p:nvSpPr>
          <p:spPr bwMode="auto">
            <a:xfrm rot="324265" flipH="1">
              <a:off x="5198684" y="2615638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8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4" name="Freeform 97"/>
            <p:cNvSpPr>
              <a:spLocks noChangeAspect="1"/>
            </p:cNvSpPr>
            <p:nvPr/>
          </p:nvSpPr>
          <p:spPr bwMode="auto">
            <a:xfrm rot="324265" flipH="1">
              <a:off x="5179236" y="2644809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5" name="Group 75"/>
            <p:cNvGrpSpPr/>
            <p:nvPr/>
          </p:nvGrpSpPr>
          <p:grpSpPr>
            <a:xfrm>
              <a:off x="6132158" y="2586466"/>
              <a:ext cx="653757" cy="175972"/>
              <a:chOff x="3201202" y="5921186"/>
              <a:chExt cx="853865" cy="229835"/>
            </a:xfrm>
          </p:grpSpPr>
          <p:sp>
            <p:nvSpPr>
              <p:cNvPr id="22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39303" y="5921186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26602" y="59592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01202" y="59973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97"/>
            <p:cNvSpPr>
              <a:spLocks noChangeAspect="1"/>
            </p:cNvSpPr>
            <p:nvPr/>
          </p:nvSpPr>
          <p:spPr bwMode="auto">
            <a:xfrm rot="20080260" flipH="1">
              <a:off x="7091222" y="2269694"/>
              <a:ext cx="1019696" cy="133162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Freeform 97"/>
            <p:cNvSpPr>
              <a:spLocks noChangeAspect="1"/>
            </p:cNvSpPr>
            <p:nvPr/>
          </p:nvSpPr>
          <p:spPr bwMode="auto">
            <a:xfrm rot="18422917" flipH="1">
              <a:off x="6792437" y="2247484"/>
              <a:ext cx="784727" cy="159101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>
              <a:spLocks noChangeAspect="1"/>
            </p:cNvSpPr>
            <p:nvPr/>
          </p:nvSpPr>
          <p:spPr bwMode="auto">
            <a:xfrm rot="19458290" flipH="1">
              <a:off x="6959788" y="2261009"/>
              <a:ext cx="874990" cy="145598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rgbClr val="008000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9" name="Group 76"/>
            <p:cNvGrpSpPr/>
            <p:nvPr/>
          </p:nvGrpSpPr>
          <p:grpSpPr>
            <a:xfrm>
              <a:off x="6701064" y="2225990"/>
              <a:ext cx="459242" cy="754916"/>
              <a:chOff x="3156848" y="4294674"/>
              <a:chExt cx="599812" cy="985986"/>
            </a:xfrm>
          </p:grpSpPr>
          <p:sp>
            <p:nvSpPr>
              <p:cNvPr id="20" name="Isosceles Triangle 19"/>
              <p:cNvSpPr/>
              <p:nvPr/>
            </p:nvSpPr>
            <p:spPr>
              <a:xfrm rot="8952353" flipH="1" flipV="1">
                <a:off x="3156848" y="4294674"/>
                <a:ext cx="589054" cy="21109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253740" y="4335780"/>
                <a:ext cx="502920" cy="944880"/>
              </a:xfrm>
              <a:custGeom>
                <a:avLst/>
                <a:gdLst>
                  <a:gd name="connsiteX0" fmla="*/ 0 w 502920"/>
                  <a:gd name="connsiteY0" fmla="*/ 304800 h 944880"/>
                  <a:gd name="connsiteX1" fmla="*/ 7620 w 502920"/>
                  <a:gd name="connsiteY1" fmla="*/ 944880 h 944880"/>
                  <a:gd name="connsiteX2" fmla="*/ 502920 w 502920"/>
                  <a:gd name="connsiteY2" fmla="*/ 617220 h 944880"/>
                  <a:gd name="connsiteX3" fmla="*/ 502920 w 502920"/>
                  <a:gd name="connsiteY3" fmla="*/ 0 h 944880"/>
                  <a:gd name="connsiteX4" fmla="*/ 0 w 502920"/>
                  <a:gd name="connsiteY4" fmla="*/ 304800 h 9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20" h="944880">
                    <a:moveTo>
                      <a:pt x="0" y="304800"/>
                    </a:moveTo>
                    <a:lnTo>
                      <a:pt x="7620" y="944880"/>
                    </a:lnTo>
                    <a:lnTo>
                      <a:pt x="502920" y="617220"/>
                    </a:lnTo>
                    <a:lnTo>
                      <a:pt x="502920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aphicFrame>
          <p:nvGraphicFramePr>
            <p:cNvPr id="162818" name="Object 2"/>
            <p:cNvGraphicFramePr>
              <a:graphicFrameLocks noChangeAspect="1"/>
            </p:cNvGraphicFramePr>
            <p:nvPr/>
          </p:nvGraphicFramePr>
          <p:xfrm>
            <a:off x="4633913" y="3449636"/>
            <a:ext cx="4217987" cy="3178305"/>
          </p:xfrm>
          <a:graphic>
            <a:graphicData uri="http://schemas.openxmlformats.org/presentationml/2006/ole">
              <p:oleObj spid="_x0000_s162818" name="Graph" r:id="rId4" imgW="3900960" imgH="2936160" progId="Origin50.Graph">
                <p:embed/>
              </p:oleObj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4962291" y="711655"/>
              <a:ext cx="370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/>
                <a:t>Full spectra detection</a:t>
              </a:r>
              <a:endParaRPr lang="en-US" dirty="0"/>
            </a:p>
          </p:txBody>
        </p:sp>
        <p:sp>
          <p:nvSpPr>
            <p:cNvPr id="30" name="Cube 29"/>
            <p:cNvSpPr/>
            <p:nvPr/>
          </p:nvSpPr>
          <p:spPr>
            <a:xfrm>
              <a:off x="6281511" y="1519183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3549" y="1147763"/>
              <a:ext cx="1027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Pump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41429" y="1858866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33" name="Freeform 97"/>
            <p:cNvSpPr>
              <a:spLocks noChangeAspect="1"/>
            </p:cNvSpPr>
            <p:nvPr/>
          </p:nvSpPr>
          <p:spPr bwMode="auto">
            <a:xfrm rot="8073558" flipH="1">
              <a:off x="5865103" y="212979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19066" y="1834026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5897310" y="2319449"/>
              <a:ext cx="208654" cy="524537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11713" y="715761"/>
            <a:ext cx="3971030" cy="6116839"/>
            <a:chOff x="308869" y="703061"/>
            <a:chExt cx="3971030" cy="6116839"/>
          </a:xfrm>
        </p:grpSpPr>
        <p:sp>
          <p:nvSpPr>
            <p:cNvPr id="62" name="Cube 61"/>
            <p:cNvSpPr/>
            <p:nvPr/>
          </p:nvSpPr>
          <p:spPr>
            <a:xfrm>
              <a:off x="3295650" y="1602975"/>
              <a:ext cx="484648" cy="69527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9150" y="1848979"/>
              <a:ext cx="227775" cy="33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662" y="3252986"/>
              <a:ext cx="3805237" cy="356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16379" y="703061"/>
              <a:ext cx="370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/>
                <a:t>Single </a:t>
              </a:r>
              <a:r>
                <a:rPr lang="en-US" sz="2400" b="1" u="sng" dirty="0" smtClean="0">
                  <a:latin typeface="Symbol" pitchFamily="18" charset="2"/>
                </a:rPr>
                <a:t>l </a:t>
              </a:r>
              <a:r>
                <a:rPr lang="en-US" sz="2400" b="1" u="sng" dirty="0" smtClean="0"/>
                <a:t>detection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8869" y="2082532"/>
              <a:ext cx="78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Probe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7287" y="2303671"/>
              <a:ext cx="405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h</a:t>
              </a:r>
              <a:r>
                <a:rPr lang="en-US" sz="1600" dirty="0" err="1" smtClean="0">
                  <a:latin typeface="Symbol" pitchFamily="18" charset="2"/>
                </a:rPr>
                <a:t>n</a:t>
              </a:r>
              <a:endParaRPr lang="en-US" sz="1600" dirty="0">
                <a:latin typeface="Symbol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1691" y="2855676"/>
              <a:ext cx="92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31291" y="1193894"/>
              <a:ext cx="1068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41" name="Freeform 97"/>
            <p:cNvSpPr>
              <a:spLocks noChangeAspect="1"/>
            </p:cNvSpPr>
            <p:nvPr/>
          </p:nvSpPr>
          <p:spPr bwMode="auto">
            <a:xfrm rot="324265" flipH="1">
              <a:off x="972264" y="2586466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42" name="Litebulb"/>
            <p:cNvSpPr>
              <a:spLocks noEditPoints="1" noChangeArrowheads="1"/>
            </p:cNvSpPr>
            <p:nvPr/>
          </p:nvSpPr>
          <p:spPr bwMode="auto">
            <a:xfrm>
              <a:off x="528005" y="2440335"/>
              <a:ext cx="350053" cy="52508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Freeform 97"/>
            <p:cNvSpPr>
              <a:spLocks noChangeAspect="1"/>
            </p:cNvSpPr>
            <p:nvPr/>
          </p:nvSpPr>
          <p:spPr bwMode="auto">
            <a:xfrm rot="324265" flipH="1">
              <a:off x="962540" y="2615638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8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45" name="Freeform 97"/>
            <p:cNvSpPr>
              <a:spLocks noChangeAspect="1"/>
            </p:cNvSpPr>
            <p:nvPr/>
          </p:nvSpPr>
          <p:spPr bwMode="auto">
            <a:xfrm rot="324265" flipH="1">
              <a:off x="943092" y="2644809"/>
              <a:ext cx="624586" cy="11762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46" name="Group 75"/>
            <p:cNvGrpSpPr/>
            <p:nvPr/>
          </p:nvGrpSpPr>
          <p:grpSpPr>
            <a:xfrm>
              <a:off x="1896014" y="2586466"/>
              <a:ext cx="653757" cy="175972"/>
              <a:chOff x="3201202" y="5921186"/>
              <a:chExt cx="853865" cy="229835"/>
            </a:xfrm>
          </p:grpSpPr>
          <p:sp>
            <p:nvSpPr>
              <p:cNvPr id="47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39303" y="5921186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26602" y="59592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01202" y="59973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Freeform 97"/>
            <p:cNvSpPr>
              <a:spLocks noChangeAspect="1"/>
            </p:cNvSpPr>
            <p:nvPr/>
          </p:nvSpPr>
          <p:spPr bwMode="auto">
            <a:xfrm rot="20080260" flipH="1">
              <a:off x="2855078" y="2269694"/>
              <a:ext cx="1019696" cy="133162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1" name="Freeform 97"/>
            <p:cNvSpPr>
              <a:spLocks noChangeAspect="1"/>
            </p:cNvSpPr>
            <p:nvPr/>
          </p:nvSpPr>
          <p:spPr bwMode="auto">
            <a:xfrm rot="18422917" flipH="1">
              <a:off x="2556293" y="2247484"/>
              <a:ext cx="784727" cy="159101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2" name="Freeform 97"/>
            <p:cNvSpPr>
              <a:spLocks noChangeAspect="1"/>
            </p:cNvSpPr>
            <p:nvPr/>
          </p:nvSpPr>
          <p:spPr bwMode="auto">
            <a:xfrm rot="19458290" flipH="1">
              <a:off x="2723644" y="2261009"/>
              <a:ext cx="874990" cy="145598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rgbClr val="008000">
                  <a:alpha val="8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53" name="Group 76"/>
            <p:cNvGrpSpPr/>
            <p:nvPr/>
          </p:nvGrpSpPr>
          <p:grpSpPr>
            <a:xfrm>
              <a:off x="2464920" y="2225990"/>
              <a:ext cx="459242" cy="754916"/>
              <a:chOff x="3156848" y="4294674"/>
              <a:chExt cx="599812" cy="985986"/>
            </a:xfrm>
          </p:grpSpPr>
          <p:sp>
            <p:nvSpPr>
              <p:cNvPr id="54" name="Isosceles Triangle 53"/>
              <p:cNvSpPr/>
              <p:nvPr/>
            </p:nvSpPr>
            <p:spPr>
              <a:xfrm rot="8952353" flipH="1" flipV="1">
                <a:off x="3156848" y="4294674"/>
                <a:ext cx="589054" cy="21109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253740" y="4335780"/>
                <a:ext cx="502920" cy="944880"/>
              </a:xfrm>
              <a:custGeom>
                <a:avLst/>
                <a:gdLst>
                  <a:gd name="connsiteX0" fmla="*/ 0 w 502920"/>
                  <a:gd name="connsiteY0" fmla="*/ 304800 h 944880"/>
                  <a:gd name="connsiteX1" fmla="*/ 7620 w 502920"/>
                  <a:gd name="connsiteY1" fmla="*/ 944880 h 944880"/>
                  <a:gd name="connsiteX2" fmla="*/ 502920 w 502920"/>
                  <a:gd name="connsiteY2" fmla="*/ 617220 h 944880"/>
                  <a:gd name="connsiteX3" fmla="*/ 502920 w 502920"/>
                  <a:gd name="connsiteY3" fmla="*/ 0 h 944880"/>
                  <a:gd name="connsiteX4" fmla="*/ 0 w 502920"/>
                  <a:gd name="connsiteY4" fmla="*/ 304800 h 9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20" h="944880">
                    <a:moveTo>
                      <a:pt x="0" y="304800"/>
                    </a:moveTo>
                    <a:lnTo>
                      <a:pt x="7620" y="944880"/>
                    </a:lnTo>
                    <a:lnTo>
                      <a:pt x="502920" y="617220"/>
                    </a:lnTo>
                    <a:lnTo>
                      <a:pt x="502920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6" name="Cube 55"/>
            <p:cNvSpPr/>
            <p:nvPr/>
          </p:nvSpPr>
          <p:spPr>
            <a:xfrm>
              <a:off x="2045367" y="1519183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67405" y="1147763"/>
              <a:ext cx="1027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Pump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05285" y="1858866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59" name="Freeform 97"/>
            <p:cNvSpPr>
              <a:spLocks noChangeAspect="1"/>
            </p:cNvSpPr>
            <p:nvPr/>
          </p:nvSpPr>
          <p:spPr bwMode="auto">
            <a:xfrm rot="8073558" flipH="1">
              <a:off x="1628959" y="212979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182922" y="1834026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1661166" y="2319449"/>
              <a:ext cx="208654" cy="524537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769" y="2438406"/>
            <a:ext cx="4183522" cy="30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6" y="2533414"/>
            <a:ext cx="4205215" cy="28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189446" y="4373880"/>
            <a:ext cx="0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97066" y="2468880"/>
            <a:ext cx="0" cy="3683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50620" y="2849880"/>
            <a:ext cx="91440" cy="91440"/>
          </a:xfrm>
          <a:prstGeom prst="ellipse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4259580"/>
            <a:ext cx="91440" cy="914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2380" y="4457700"/>
            <a:ext cx="91440" cy="914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66446" y="4556760"/>
            <a:ext cx="0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7940" y="2849880"/>
            <a:ext cx="91440" cy="91440"/>
          </a:xfrm>
          <a:prstGeom prst="ellipse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24386" y="2461260"/>
            <a:ext cx="0" cy="3683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" y="1620898"/>
            <a:ext cx="4557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Single Wavelength</a:t>
            </a:r>
            <a:endParaRPr lang="en-US" sz="2400" u="sng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57713" y="1619188"/>
            <a:ext cx="458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Full Spectrum Data</a:t>
            </a:r>
            <a:endParaRPr lang="en-US" sz="2400" u="sng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Single Wavelength to Full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>
            <a:stCxn id="79" idx="2"/>
          </p:cNvCxnSpPr>
          <p:nvPr/>
        </p:nvCxnSpPr>
        <p:spPr>
          <a:xfrm flipH="1">
            <a:off x="596900" y="2417139"/>
            <a:ext cx="4315319" cy="1316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2"/>
          </p:cNvCxnSpPr>
          <p:nvPr/>
        </p:nvCxnSpPr>
        <p:spPr>
          <a:xfrm>
            <a:off x="4912219" y="2417139"/>
            <a:ext cx="4231781" cy="1316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Events in 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63500" y="3784283"/>
            <a:ext cx="8966200" cy="539512"/>
            <a:chOff x="63500" y="4393883"/>
            <a:chExt cx="8966200" cy="539512"/>
          </a:xfrm>
        </p:grpSpPr>
        <p:grpSp>
          <p:nvGrpSpPr>
            <p:cNvPr id="3" name="Group 22"/>
            <p:cNvGrpSpPr/>
            <p:nvPr/>
          </p:nvGrpSpPr>
          <p:grpSpPr>
            <a:xfrm>
              <a:off x="63500" y="4393883"/>
              <a:ext cx="8966200" cy="182880"/>
              <a:chOff x="2540" y="4394200"/>
              <a:chExt cx="8966200" cy="18288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540" y="4400550"/>
                <a:ext cx="8966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824663" y="440182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256213" y="440055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681413" y="439420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12963" y="439420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4513" y="440055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405813" y="440563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8216900" y="4559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706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ms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958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37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ns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589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err="1" smtClean="0"/>
                <a:t>ps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68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err="1" smtClean="0"/>
                <a:t>fs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88300" y="4356100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11913" y="43666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milli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371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750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00213" y="434816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pico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7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femto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-63500" y="2031674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83475" y="2628574"/>
            <a:ext cx="2651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cxnSp>
        <p:nvCxnSpPr>
          <p:cNvPr id="53" name="Straight Arrow Connector 52"/>
          <p:cNvCxnSpPr>
            <a:stCxn id="51" idx="2"/>
          </p:cNvCxnSpPr>
          <p:nvPr/>
        </p:nvCxnSpPr>
        <p:spPr>
          <a:xfrm flipH="1">
            <a:off x="3975102" y="3090239"/>
            <a:ext cx="3134217" cy="618161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1" idx="2"/>
          </p:cNvCxnSpPr>
          <p:nvPr/>
        </p:nvCxnSpPr>
        <p:spPr>
          <a:xfrm>
            <a:off x="7109319" y="3090239"/>
            <a:ext cx="2034681" cy="656261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2"/>
          </p:cNvCxnSpPr>
          <p:nvPr/>
        </p:nvCxnSpPr>
        <p:spPr>
          <a:xfrm flipH="1">
            <a:off x="444502" y="2493339"/>
            <a:ext cx="251982" cy="124046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89163" y="2428776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>
            <a:off x="3206429" y="2890441"/>
            <a:ext cx="1340171" cy="86875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 flipH="1">
            <a:off x="800100" y="2890441"/>
            <a:ext cx="2406329" cy="88145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7440" y="2901434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en-US" sz="2000" dirty="0"/>
          </a:p>
        </p:txBody>
      </p:sp>
      <p:cxnSp>
        <p:nvCxnSpPr>
          <p:cNvPr id="72" name="Straight Arrow Connector 71"/>
          <p:cNvCxnSpPr>
            <a:stCxn id="48" idx="2"/>
          </p:cNvCxnSpPr>
          <p:nvPr/>
        </p:nvCxnSpPr>
        <p:spPr>
          <a:xfrm>
            <a:off x="1998663" y="3363099"/>
            <a:ext cx="427037" cy="4215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2"/>
          </p:cNvCxnSpPr>
          <p:nvPr/>
        </p:nvCxnSpPr>
        <p:spPr>
          <a:xfrm flipH="1">
            <a:off x="406400" y="3363099"/>
            <a:ext cx="1592263" cy="3961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73977" y="1955474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182795" y="1287887"/>
            <a:ext cx="2814208" cy="248882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81978" y="1311498"/>
            <a:ext cx="3904445" cy="248776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33826" y="832866"/>
            <a:ext cx="230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Photochemistry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557910" y="1416676"/>
            <a:ext cx="833008" cy="234501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90918" y="1442434"/>
            <a:ext cx="787584" cy="2329989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3548" y="998145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Isomerization</a:t>
            </a:r>
            <a:endParaRPr lang="en-US" sz="2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ight Brace 49"/>
          <p:cNvSpPr/>
          <p:nvPr/>
        </p:nvSpPr>
        <p:spPr>
          <a:xfrm rot="5400000">
            <a:off x="5924548" y="2278857"/>
            <a:ext cx="519908" cy="53347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218112" y="5154097"/>
            <a:ext cx="19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Nanosecond TA</a:t>
            </a:r>
            <a:endParaRPr lang="en-US" dirty="0"/>
          </a:p>
        </p:txBody>
      </p:sp>
      <p:sp>
        <p:nvSpPr>
          <p:cNvPr id="59" name="Right Brace 58"/>
          <p:cNvSpPr/>
          <p:nvPr/>
        </p:nvSpPr>
        <p:spPr>
          <a:xfrm rot="5400000">
            <a:off x="3499642" y="3510757"/>
            <a:ext cx="519908" cy="31503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792412" y="5293797"/>
            <a:ext cx="19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Picosecond</a:t>
            </a:r>
            <a:r>
              <a:rPr lang="en-US" dirty="0" smtClean="0"/>
              <a:t> TA</a:t>
            </a:r>
            <a:endParaRPr lang="en-US" dirty="0"/>
          </a:p>
        </p:txBody>
      </p:sp>
      <p:sp>
        <p:nvSpPr>
          <p:cNvPr id="64" name="Right Brace 63"/>
          <p:cNvSpPr/>
          <p:nvPr/>
        </p:nvSpPr>
        <p:spPr>
          <a:xfrm rot="5400000">
            <a:off x="1378346" y="4057255"/>
            <a:ext cx="519908" cy="2336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71512" y="5408097"/>
            <a:ext cx="19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Femtosecond</a:t>
            </a:r>
            <a:r>
              <a:rPr lang="en-US" dirty="0" smtClean="0"/>
              <a:t> TA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-203200" y="5700197"/>
            <a:ext cx="19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Attosecond</a:t>
            </a:r>
            <a:r>
              <a:rPr lang="en-US" dirty="0" smtClean="0"/>
              <a:t> TA</a:t>
            </a:r>
            <a:endParaRPr lang="en-US" dirty="0"/>
          </a:p>
        </p:txBody>
      </p:sp>
      <p:sp>
        <p:nvSpPr>
          <p:cNvPr id="68" name="Right Brace 67"/>
          <p:cNvSpPr/>
          <p:nvPr/>
        </p:nvSpPr>
        <p:spPr>
          <a:xfrm rot="5400000">
            <a:off x="32145" y="4425555"/>
            <a:ext cx="583409" cy="19431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Nanosecond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-9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2614684" y="982777"/>
            <a:ext cx="3886057" cy="2184604"/>
            <a:chOff x="291711" y="4025900"/>
            <a:chExt cx="3886057" cy="2184604"/>
          </a:xfrm>
        </p:grpSpPr>
        <p:sp>
          <p:nvSpPr>
            <p:cNvPr id="8" name="Cube 7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3" name="Cube 12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0" name="Oval 19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63612" y="3343831"/>
            <a:ext cx="7177088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dirty="0" smtClean="0"/>
              <a:t>First developed in the 1950s (Eigen, Norrish and Porter)</a:t>
            </a:r>
          </a:p>
          <a:p>
            <a:pPr>
              <a:spcAft>
                <a:spcPts val="2000"/>
              </a:spcAft>
            </a:pPr>
            <a:r>
              <a:rPr lang="en-US" sz="2400" dirty="0" smtClean="0"/>
              <a:t>1967 Nobel Prize in Chemistry “</a:t>
            </a:r>
            <a:r>
              <a:rPr lang="en-US" sz="2400" i="1" dirty="0" smtClean="0"/>
              <a:t>for studies of </a:t>
            </a:r>
            <a:r>
              <a:rPr lang="en-US" sz="2400" b="1" i="1" dirty="0" smtClean="0"/>
              <a:t>extremely fast</a:t>
            </a:r>
            <a:r>
              <a:rPr lang="en-US" sz="2400" i="1" dirty="0" smtClean="0"/>
              <a:t> chemical reactions, effected by disturbing the equilibrium by means of </a:t>
            </a:r>
            <a:r>
              <a:rPr lang="en-US" sz="2400" b="1" i="1" dirty="0" smtClean="0"/>
              <a:t>very short </a:t>
            </a:r>
            <a:r>
              <a:rPr lang="en-US" sz="2400" i="1" dirty="0" smtClean="0"/>
              <a:t>impulses of energy”</a:t>
            </a:r>
            <a:endParaRPr lang="en-US" sz="2400" dirty="0" smtClean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6107113"/>
            <a:ext cx="2105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325" y="55308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>
            <a:stCxn id="79" idx="2"/>
          </p:cNvCxnSpPr>
          <p:nvPr/>
        </p:nvCxnSpPr>
        <p:spPr>
          <a:xfrm flipH="1">
            <a:off x="596900" y="2417139"/>
            <a:ext cx="4315319" cy="1316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2"/>
          </p:cNvCxnSpPr>
          <p:nvPr/>
        </p:nvCxnSpPr>
        <p:spPr>
          <a:xfrm>
            <a:off x="4912219" y="2417139"/>
            <a:ext cx="4231781" cy="1316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Events in 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63500" y="3784283"/>
            <a:ext cx="8966200" cy="539512"/>
            <a:chOff x="63500" y="4393883"/>
            <a:chExt cx="8966200" cy="539512"/>
          </a:xfrm>
        </p:grpSpPr>
        <p:grpSp>
          <p:nvGrpSpPr>
            <p:cNvPr id="3" name="Group 22"/>
            <p:cNvGrpSpPr/>
            <p:nvPr/>
          </p:nvGrpSpPr>
          <p:grpSpPr>
            <a:xfrm>
              <a:off x="63500" y="4393883"/>
              <a:ext cx="8966200" cy="182880"/>
              <a:chOff x="2540" y="4394200"/>
              <a:chExt cx="8966200" cy="18288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540" y="4400550"/>
                <a:ext cx="8966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824663" y="440182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256213" y="440055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681413" y="439420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12963" y="439420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4513" y="440055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405813" y="4405630"/>
                <a:ext cx="0" cy="1714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8216900" y="4559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706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ms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958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37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ns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589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err="1" smtClean="0"/>
                <a:t>ps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6862" y="4564063"/>
              <a:ext cx="642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en-US" dirty="0" err="1" smtClean="0"/>
                <a:t>fs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88300" y="4356100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11913" y="43666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milli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371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750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00213" y="4348163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pico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713" y="43539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femto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399213" y="46587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0.001 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84712" y="4658797"/>
            <a:ext cx="130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0.000001 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55119" y="4658797"/>
            <a:ext cx="179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0.000 000 001 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77119" y="4925497"/>
            <a:ext cx="214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0.000 000 000 001 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5204897"/>
            <a:ext cx="244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0.000 000 000 000 001 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75600" y="465879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-63500" y="2031674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83475" y="2628574"/>
            <a:ext cx="2651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cxnSp>
        <p:nvCxnSpPr>
          <p:cNvPr id="53" name="Straight Arrow Connector 52"/>
          <p:cNvCxnSpPr>
            <a:stCxn id="51" idx="2"/>
          </p:cNvCxnSpPr>
          <p:nvPr/>
        </p:nvCxnSpPr>
        <p:spPr>
          <a:xfrm flipH="1">
            <a:off x="3975102" y="3090239"/>
            <a:ext cx="3134217" cy="618161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1" idx="2"/>
          </p:cNvCxnSpPr>
          <p:nvPr/>
        </p:nvCxnSpPr>
        <p:spPr>
          <a:xfrm>
            <a:off x="7109319" y="3090239"/>
            <a:ext cx="2034681" cy="656261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2"/>
          </p:cNvCxnSpPr>
          <p:nvPr/>
        </p:nvCxnSpPr>
        <p:spPr>
          <a:xfrm flipH="1">
            <a:off x="444502" y="2493339"/>
            <a:ext cx="251982" cy="124046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89163" y="2428776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>
            <a:off x="3206429" y="2890441"/>
            <a:ext cx="1340171" cy="86875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2"/>
          </p:cNvCxnSpPr>
          <p:nvPr/>
        </p:nvCxnSpPr>
        <p:spPr>
          <a:xfrm flipH="1">
            <a:off x="800100" y="2890441"/>
            <a:ext cx="2406329" cy="88145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7440" y="2901434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en-US" sz="2000" dirty="0"/>
          </a:p>
        </p:txBody>
      </p:sp>
      <p:cxnSp>
        <p:nvCxnSpPr>
          <p:cNvPr id="72" name="Straight Arrow Connector 71"/>
          <p:cNvCxnSpPr>
            <a:stCxn id="48" idx="2"/>
          </p:cNvCxnSpPr>
          <p:nvPr/>
        </p:nvCxnSpPr>
        <p:spPr>
          <a:xfrm>
            <a:off x="1998663" y="3363099"/>
            <a:ext cx="427037" cy="4215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2"/>
          </p:cNvCxnSpPr>
          <p:nvPr/>
        </p:nvCxnSpPr>
        <p:spPr>
          <a:xfrm flipH="1">
            <a:off x="406400" y="3363099"/>
            <a:ext cx="1592263" cy="3961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73977" y="1955474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182795" y="1287887"/>
            <a:ext cx="2814208" cy="248882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81978" y="1311498"/>
            <a:ext cx="3904445" cy="248776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33826" y="832866"/>
            <a:ext cx="230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Photochemistry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557910" y="1416676"/>
            <a:ext cx="833008" cy="234501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90918" y="1442434"/>
            <a:ext cx="787584" cy="2329989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3548" y="998145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Isomerization</a:t>
            </a:r>
            <a:endParaRPr lang="en-US" sz="2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79" grpId="0"/>
      <p:bldP spid="52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500187"/>
            <a:ext cx="6364287" cy="29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Nanosecond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-9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5421313"/>
            <a:ext cx="2105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25" y="47688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1930400" y="2806700"/>
            <a:ext cx="1549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16100" y="834033"/>
            <a:ext cx="3594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high-intensity photography lamp</a:t>
            </a:r>
          </a:p>
          <a:p>
            <a:pPr algn="ctr"/>
            <a:r>
              <a:rPr lang="en-US" sz="2000" dirty="0" smtClean="0"/>
              <a:t>1 m quartz tube</a:t>
            </a:r>
            <a:endParaRPr lang="en-US" sz="2000" dirty="0"/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217" y="4946752"/>
            <a:ext cx="2819400" cy="17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69900" y="2973457"/>
            <a:ext cx="194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Tungsten lamp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311900" y="1474857"/>
            <a:ext cx="194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Photomultiplier tube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170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66288" y="1167809"/>
            <a:ext cx="5784056" cy="4955072"/>
            <a:chOff x="1346200" y="1469033"/>
            <a:chExt cx="5784056" cy="4955072"/>
          </a:xfrm>
        </p:grpSpPr>
        <p:pic>
          <p:nvPicPr>
            <p:cNvPr id="1894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5169" y="1637220"/>
              <a:ext cx="5145087" cy="478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346200" y="2380135"/>
              <a:ext cx="2819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Q-switch laser</a:t>
              </a:r>
            </a:p>
            <a:p>
              <a:pPr algn="ctr"/>
              <a:r>
                <a:rPr lang="en-US" sz="2000" dirty="0" err="1" smtClean="0"/>
                <a:t>Nd:YAG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Ar</a:t>
              </a:r>
              <a:r>
                <a:rPr lang="en-US" sz="2000" dirty="0" smtClean="0"/>
                <a:t> Ion</a:t>
              </a:r>
            </a:p>
            <a:p>
              <a:pPr algn="ctr"/>
              <a:r>
                <a:rPr lang="en-US" sz="2000" dirty="0" smtClean="0"/>
                <a:t>&lt;10 ns </a:t>
              </a:r>
              <a:r>
                <a:rPr lang="en-US" sz="2000" dirty="0" err="1" smtClean="0"/>
                <a:t>pulsewidth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7100" y="1469033"/>
              <a:ext cx="22733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/>
                <a:t>Xe</a:t>
              </a:r>
              <a:r>
                <a:rPr lang="en-US" sz="2000" dirty="0" smtClean="0"/>
                <a:t> Flash Lamp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1800" y="4796433"/>
              <a:ext cx="13335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Mono-</a:t>
              </a:r>
            </a:p>
            <a:p>
              <a:pPr algn="ctr"/>
              <a:r>
                <a:rPr lang="en-US" sz="2000" dirty="0" err="1" smtClean="0"/>
                <a:t>chrometer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8000" y="5748933"/>
              <a:ext cx="86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PMT</a:t>
              </a:r>
              <a:endParaRPr lang="en-US" sz="2000" dirty="0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Nanosecond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-9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6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Commercial Nanosecond TA systems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18786" name="Picture 2" descr="LP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2" y="1193800"/>
            <a:ext cx="4237671" cy="2354262"/>
          </a:xfrm>
          <a:prstGeom prst="rect">
            <a:avLst/>
          </a:prstGeom>
          <a:noFill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8600" y="715963"/>
            <a:ext cx="4049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Edinburgh-LP920</a:t>
            </a:r>
            <a:endParaRPr lang="en-US" sz="2400" u="sng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748213" y="711498"/>
            <a:ext cx="4049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Hamamatsu-F157</a:t>
            </a:r>
            <a:endParaRPr lang="en-US" sz="2400" u="sng" dirty="0"/>
          </a:p>
        </p:txBody>
      </p:sp>
      <p:pic>
        <p:nvPicPr>
          <p:cNvPr id="118791" name="Picture 7" descr="PROTEUS – Nanosecond Flash Photolysis 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4114800"/>
            <a:ext cx="3898826" cy="2578099"/>
          </a:xfrm>
          <a:prstGeom prst="rect">
            <a:avLst/>
          </a:prstGeom>
          <a:noFill/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03200" y="3632200"/>
            <a:ext cx="4049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Ultrafast Systems-Proteus</a:t>
            </a:r>
            <a:endParaRPr lang="en-US" sz="2400" u="sng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00600" y="3632200"/>
            <a:ext cx="4049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Applied </a:t>
            </a:r>
            <a:r>
              <a:rPr lang="en-GB" sz="2400" u="sng" dirty="0" err="1" smtClean="0"/>
              <a:t>Photophysics</a:t>
            </a:r>
            <a:r>
              <a:rPr lang="en-GB" sz="2400" u="sng" dirty="0" smtClean="0"/>
              <a:t>- LKS80</a:t>
            </a:r>
            <a:endParaRPr lang="en-US" sz="2400" u="sng" dirty="0"/>
          </a:p>
        </p:txBody>
      </p:sp>
      <p:pic>
        <p:nvPicPr>
          <p:cNvPr id="118793" name="Picture 9" descr="http://www.photophysics.com/sites/default/files/styles/content_mast_image_scale_up_and_down/public/images/products/LKS80%20new%20version%201071x449%2072dpi%20fl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175" y="4411662"/>
            <a:ext cx="4302125" cy="1801832"/>
          </a:xfrm>
          <a:prstGeom prst="rect">
            <a:avLst/>
          </a:prstGeom>
          <a:noFill/>
        </p:spPr>
      </p:pic>
      <p:pic>
        <p:nvPicPr>
          <p:cNvPr id="188418" name="Picture 2" descr="http://www.hamamatsu.com/cs/Satellite?blobcol=urldata&amp;blobheadername1=content-disposition&amp;blobheadervalue1=inline%3Bfilename%3D1336991121353.jpg&amp;blobkey=id&amp;blobtable=MungoBlobs&amp;blobwhere=1328686513509&amp;ssbinary=tr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7001" y="1183326"/>
            <a:ext cx="2377454" cy="237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Picosecond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-12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315" y="1002744"/>
            <a:ext cx="4789291" cy="51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19716" y="1110088"/>
            <a:ext cx="162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Lamp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5020" y="2196486"/>
            <a:ext cx="252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Mode-locked Laser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9632" y="110867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</a:t>
            </a:r>
            <a:r>
              <a:rPr lang="en-US" dirty="0" err="1" smtClean="0"/>
              <a:t>picosecond</a:t>
            </a:r>
            <a:r>
              <a:rPr lang="en-US" dirty="0" smtClean="0"/>
              <a:t> white-light continua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-15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280" y="1063209"/>
            <a:ext cx="7177088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dirty="0" smtClean="0"/>
              <a:t>First developed in the 1980s (A. H. </a:t>
            </a:r>
            <a:r>
              <a:rPr lang="en-US" sz="2400" dirty="0" err="1" smtClean="0"/>
              <a:t>Zawail</a:t>
            </a:r>
            <a:r>
              <a:rPr lang="en-US" sz="2400" dirty="0" smtClean="0"/>
              <a:t>)</a:t>
            </a:r>
          </a:p>
          <a:p>
            <a:pPr>
              <a:spcAft>
                <a:spcPts val="2000"/>
              </a:spcAft>
            </a:pPr>
            <a:r>
              <a:rPr lang="en-US" sz="2400" dirty="0" smtClean="0"/>
              <a:t>1999 Nobel Prize in Chemistry </a:t>
            </a:r>
            <a:r>
              <a:rPr lang="en-US" sz="2400" i="1" dirty="0" smtClean="0"/>
              <a:t>“for his studies of the transition states of chemical reactions using </a:t>
            </a:r>
            <a:r>
              <a:rPr lang="en-US" sz="2400" i="1" dirty="0" err="1" smtClean="0"/>
              <a:t>femtosecond</a:t>
            </a:r>
            <a:r>
              <a:rPr lang="en-US" sz="2400" i="1" dirty="0" smtClean="0"/>
              <a:t> spectroscopy"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21" y="3725862"/>
            <a:ext cx="4389863" cy="177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67" y="3329125"/>
            <a:ext cx="4338809" cy="24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1" y="922432"/>
            <a:ext cx="5369249" cy="348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43326" y="4058461"/>
            <a:ext cx="4539781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1)  </a:t>
            </a:r>
            <a:r>
              <a:rPr lang="en-US" sz="2000" dirty="0" err="1" smtClean="0"/>
              <a:t>Femtosecond</a:t>
            </a:r>
            <a:r>
              <a:rPr lang="en-US" sz="2000" dirty="0" smtClean="0"/>
              <a:t> laser pulse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2)  </a:t>
            </a:r>
            <a:r>
              <a:rPr lang="en-US" sz="2000" dirty="0" smtClean="0"/>
              <a:t>Beam splitter (into </a:t>
            </a:r>
            <a:r>
              <a:rPr lang="en-US" sz="2000" dirty="0" smtClean="0">
                <a:solidFill>
                  <a:srgbClr val="0000FF"/>
                </a:solidFill>
              </a:rPr>
              <a:t>Pump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8000"/>
                </a:solidFill>
              </a:rPr>
              <a:t>Probe</a:t>
            </a:r>
            <a:r>
              <a:rPr lang="en-US" sz="2000" dirty="0" smtClean="0"/>
              <a:t>)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3)  </a:t>
            </a:r>
            <a:r>
              <a:rPr lang="en-US" sz="2000" dirty="0" smtClean="0">
                <a:solidFill>
                  <a:srgbClr val="008000"/>
                </a:solidFill>
              </a:rPr>
              <a:t>Probe </a:t>
            </a:r>
            <a:r>
              <a:rPr lang="en-US" sz="2000" dirty="0" smtClean="0"/>
              <a:t>Travels through </a:t>
            </a:r>
            <a:r>
              <a:rPr lang="en-US" sz="2000" dirty="0" smtClean="0">
                <a:solidFill>
                  <a:srgbClr val="FFC000"/>
                </a:solidFill>
              </a:rPr>
              <a:t>Delay Stage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4)  </a:t>
            </a:r>
            <a:r>
              <a:rPr lang="en-US" sz="2000" dirty="0" smtClean="0">
                <a:solidFill>
                  <a:srgbClr val="0000FF"/>
                </a:solidFill>
              </a:rPr>
              <a:t>Pump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hits sample (</a:t>
            </a:r>
            <a:r>
              <a:rPr lang="en-US" sz="2000" dirty="0" err="1" smtClean="0"/>
              <a:t>exciation</a:t>
            </a:r>
            <a:r>
              <a:rPr lang="en-US" sz="2000" dirty="0" smtClean="0"/>
              <a:t>)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5)  </a:t>
            </a:r>
            <a:r>
              <a:rPr lang="en-US" sz="2000" dirty="0" smtClean="0">
                <a:solidFill>
                  <a:srgbClr val="008000"/>
                </a:solidFill>
              </a:rPr>
              <a:t>Probe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hits sample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6)  </a:t>
            </a:r>
            <a:r>
              <a:rPr lang="en-US" sz="2000" dirty="0" smtClean="0"/>
              <a:t>Transmitted </a:t>
            </a:r>
            <a:r>
              <a:rPr lang="en-US" sz="2000" dirty="0" smtClean="0">
                <a:solidFill>
                  <a:srgbClr val="008000"/>
                </a:solidFill>
              </a:rPr>
              <a:t>Probe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hits </a:t>
            </a:r>
            <a:r>
              <a:rPr lang="en-US" sz="2000" dirty="0" smtClean="0">
                <a:solidFill>
                  <a:srgbClr val="7030A0"/>
                </a:solidFill>
              </a:rPr>
              <a:t>detector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137" y="590829"/>
            <a:ext cx="7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-15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1676" y="1570536"/>
            <a:ext cx="7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35085" y="1698171"/>
            <a:ext cx="62048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27382" y="1513506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Pump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45970" y="2166256"/>
            <a:ext cx="62048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27381" y="1981591"/>
            <a:ext cx="73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Probe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687285" y="2666998"/>
            <a:ext cx="293916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56902" y="2663824"/>
            <a:ext cx="3048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42126" y="2471446"/>
            <a:ext cx="127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Delay Stage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1047" y="2604679"/>
            <a:ext cx="7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8990" y="2833280"/>
            <a:ext cx="7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(4)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67953" y="4136962"/>
            <a:ext cx="100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Detector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12"/>
          <p:cNvSpPr>
            <a:spLocks/>
          </p:cNvSpPr>
          <p:nvPr/>
        </p:nvSpPr>
        <p:spPr bwMode="auto">
          <a:xfrm>
            <a:off x="1423109" y="3524334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 rot="16200000">
            <a:off x="608613" y="3860812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00822" y="1648888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12112" y="2540138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2"/>
          <p:cNvSpPr>
            <a:spLocks/>
          </p:cNvSpPr>
          <p:nvPr/>
        </p:nvSpPr>
        <p:spPr bwMode="auto">
          <a:xfrm>
            <a:off x="1975388" y="1579439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1800296" y="119855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FF"/>
                </a:solidFill>
              </a:rPr>
              <a:t>Pump</a:t>
            </a:r>
            <a:endParaRPr lang="en-US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820995" y="1610110"/>
            <a:ext cx="16572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FFC000"/>
                </a:solidFill>
              </a:rPr>
              <a:t>Transient Concentration</a:t>
            </a:r>
            <a:endParaRPr lang="en-US" altLang="zh-CN" sz="2000" dirty="0">
              <a:solidFill>
                <a:srgbClr val="FFC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 rot="16200000">
            <a:off x="606685" y="1917844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sp>
        <p:nvSpPr>
          <p:cNvPr id="28" name="Freeform 27"/>
          <p:cNvSpPr/>
          <p:nvPr/>
        </p:nvSpPr>
        <p:spPr>
          <a:xfrm>
            <a:off x="2044152" y="1579432"/>
            <a:ext cx="1827942" cy="951087"/>
          </a:xfrm>
          <a:custGeom>
            <a:avLst/>
            <a:gdLst>
              <a:gd name="connsiteX0" fmla="*/ 0 w 4122057"/>
              <a:gd name="connsiteY0" fmla="*/ 2539284 h 2539284"/>
              <a:gd name="connsiteX1" fmla="*/ 145143 w 4122057"/>
              <a:gd name="connsiteY1" fmla="*/ 2423169 h 2539284"/>
              <a:gd name="connsiteX2" fmla="*/ 246743 w 4122057"/>
              <a:gd name="connsiteY2" fmla="*/ 1900655 h 2539284"/>
              <a:gd name="connsiteX3" fmla="*/ 362857 w 4122057"/>
              <a:gd name="connsiteY3" fmla="*/ 42827 h 2539284"/>
              <a:gd name="connsiteX4" fmla="*/ 537028 w 4122057"/>
              <a:gd name="connsiteY4" fmla="*/ 637912 h 2539284"/>
              <a:gd name="connsiteX5" fmla="*/ 696685 w 4122057"/>
              <a:gd name="connsiteY5" fmla="*/ 1131398 h 2539284"/>
              <a:gd name="connsiteX6" fmla="*/ 870857 w 4122057"/>
              <a:gd name="connsiteY6" fmla="*/ 1494255 h 2539284"/>
              <a:gd name="connsiteX7" fmla="*/ 1117600 w 4122057"/>
              <a:gd name="connsiteY7" fmla="*/ 1813569 h 2539284"/>
              <a:gd name="connsiteX8" fmla="*/ 1567543 w 4122057"/>
              <a:gd name="connsiteY8" fmla="*/ 2147398 h 2539284"/>
              <a:gd name="connsiteX9" fmla="*/ 2191657 w 4122057"/>
              <a:gd name="connsiteY9" fmla="*/ 2321569 h 2539284"/>
              <a:gd name="connsiteX10" fmla="*/ 3454400 w 4122057"/>
              <a:gd name="connsiteY10" fmla="*/ 2466712 h 2539284"/>
              <a:gd name="connsiteX11" fmla="*/ 4122057 w 4122057"/>
              <a:gd name="connsiteY11" fmla="*/ 2495741 h 25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2057" h="2539284">
                <a:moveTo>
                  <a:pt x="0" y="2539284"/>
                </a:moveTo>
                <a:cubicBezTo>
                  <a:pt x="52009" y="2534445"/>
                  <a:pt x="104019" y="2529607"/>
                  <a:pt x="145143" y="2423169"/>
                </a:cubicBezTo>
                <a:cubicBezTo>
                  <a:pt x="186267" y="2316731"/>
                  <a:pt x="210457" y="2297379"/>
                  <a:pt x="246743" y="1900655"/>
                </a:cubicBezTo>
                <a:cubicBezTo>
                  <a:pt x="283029" y="1503931"/>
                  <a:pt x="314476" y="253284"/>
                  <a:pt x="362857" y="42827"/>
                </a:cubicBezTo>
                <a:cubicBezTo>
                  <a:pt x="411238" y="-167630"/>
                  <a:pt x="481390" y="456484"/>
                  <a:pt x="537028" y="637912"/>
                </a:cubicBezTo>
                <a:cubicBezTo>
                  <a:pt x="592666" y="819340"/>
                  <a:pt x="641047" y="988674"/>
                  <a:pt x="696685" y="1131398"/>
                </a:cubicBezTo>
                <a:cubicBezTo>
                  <a:pt x="752323" y="1274122"/>
                  <a:pt x="800705" y="1380560"/>
                  <a:pt x="870857" y="1494255"/>
                </a:cubicBezTo>
                <a:cubicBezTo>
                  <a:pt x="941009" y="1607950"/>
                  <a:pt x="1001486" y="1704712"/>
                  <a:pt x="1117600" y="1813569"/>
                </a:cubicBezTo>
                <a:cubicBezTo>
                  <a:pt x="1233714" y="1922426"/>
                  <a:pt x="1388534" y="2062731"/>
                  <a:pt x="1567543" y="2147398"/>
                </a:cubicBezTo>
                <a:cubicBezTo>
                  <a:pt x="1746552" y="2232065"/>
                  <a:pt x="1877181" y="2268350"/>
                  <a:pt x="2191657" y="2321569"/>
                </a:cubicBezTo>
                <a:cubicBezTo>
                  <a:pt x="2506133" y="2374788"/>
                  <a:pt x="3132667" y="2437683"/>
                  <a:pt x="3454400" y="2466712"/>
                </a:cubicBezTo>
                <a:cubicBezTo>
                  <a:pt x="3776133" y="2495741"/>
                  <a:pt x="3949095" y="2495741"/>
                  <a:pt x="4122057" y="2495741"/>
                </a:cubicBezTo>
              </a:path>
            </a:pathLst>
          </a:cu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402750" y="3591856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14040" y="4483106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2"/>
          <p:cNvSpPr>
            <a:spLocks/>
          </p:cNvSpPr>
          <p:nvPr/>
        </p:nvSpPr>
        <p:spPr bwMode="auto">
          <a:xfrm>
            <a:off x="1977316" y="3522407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2" name="Rectangle 31"/>
          <p:cNvSpPr/>
          <p:nvPr/>
        </p:nvSpPr>
        <p:spPr>
          <a:xfrm>
            <a:off x="1568213" y="3216662"/>
            <a:ext cx="118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</a:rPr>
              <a:t>pump</a:t>
            </a:r>
            <a:endParaRPr lang="en-US" dirty="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2511681" y="3524334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1863841" y="3218592"/>
            <a:ext cx="177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175902" y="4168635"/>
            <a:ext cx="47456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230549" y="3778527"/>
            <a:ext cx="41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d1</a:t>
            </a:r>
            <a:endParaRPr lang="en-US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397556" y="3593796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97557" y="4485046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"/>
          <p:cNvSpPr txBox="1">
            <a:spLocks noChangeArrowheads="1"/>
          </p:cNvSpPr>
          <p:nvPr/>
        </p:nvSpPr>
        <p:spPr bwMode="auto">
          <a:xfrm rot="16200000">
            <a:off x="4856913" y="3862495"/>
            <a:ext cx="567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P(t)</a:t>
            </a:r>
            <a:endParaRPr lang="en-US" altLang="zh-CN" dirty="0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6533902" y="4120179"/>
            <a:ext cx="478308" cy="36263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7030A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45" name="Rectangle 44"/>
          <p:cNvSpPr/>
          <p:nvPr/>
        </p:nvSpPr>
        <p:spPr>
          <a:xfrm>
            <a:off x="6516168" y="3449704"/>
            <a:ext cx="1700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Transmitted Light at time 1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P(t1)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3602091" y="2549601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34684" y="4492556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7587641" y="4482911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404682" y="5498814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415972" y="6390064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12"/>
          <p:cNvSpPr>
            <a:spLocks/>
          </p:cNvSpPr>
          <p:nvPr/>
        </p:nvSpPr>
        <p:spPr bwMode="auto">
          <a:xfrm>
            <a:off x="1979248" y="5429365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 rot="16200000">
            <a:off x="610545" y="5767770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sp>
        <p:nvSpPr>
          <p:cNvPr id="70" name="Freeform 12"/>
          <p:cNvSpPr>
            <a:spLocks/>
          </p:cNvSpPr>
          <p:nvPr/>
        </p:nvSpPr>
        <p:spPr bwMode="auto">
          <a:xfrm>
            <a:off x="3404888" y="5431292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77832" y="6006154"/>
            <a:ext cx="1340733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417676" y="5650762"/>
            <a:ext cx="41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d2</a:t>
            </a:r>
            <a:endParaRPr lang="en-US" baseline="-250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399488" y="5500754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399489" y="6392004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1"/>
          <p:cNvSpPr txBox="1">
            <a:spLocks noChangeArrowheads="1"/>
          </p:cNvSpPr>
          <p:nvPr/>
        </p:nvSpPr>
        <p:spPr bwMode="auto">
          <a:xfrm rot="16200000">
            <a:off x="4594062" y="5769710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sp>
        <p:nvSpPr>
          <p:cNvPr id="77" name="Freeform 12"/>
          <p:cNvSpPr>
            <a:spLocks/>
          </p:cNvSpPr>
          <p:nvPr/>
        </p:nvSpPr>
        <p:spPr bwMode="auto">
          <a:xfrm>
            <a:off x="7427109" y="5572461"/>
            <a:ext cx="478308" cy="817314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7030A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3436616" y="6399514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7589573" y="6389869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5399485" y="1654653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399486" y="2545903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1"/>
          <p:cNvSpPr txBox="1">
            <a:spLocks noChangeArrowheads="1"/>
          </p:cNvSpPr>
          <p:nvPr/>
        </p:nvSpPr>
        <p:spPr bwMode="auto">
          <a:xfrm rot="16200000">
            <a:off x="4862954" y="1912795"/>
            <a:ext cx="558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93" name="Freeform 12"/>
          <p:cNvSpPr>
            <a:spLocks/>
          </p:cNvSpPr>
          <p:nvPr/>
        </p:nvSpPr>
        <p:spPr bwMode="auto">
          <a:xfrm>
            <a:off x="6045961" y="1591002"/>
            <a:ext cx="478308" cy="952671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7589570" y="2543768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96" name="Freeform 12"/>
          <p:cNvSpPr>
            <a:spLocks/>
          </p:cNvSpPr>
          <p:nvPr/>
        </p:nvSpPr>
        <p:spPr bwMode="auto">
          <a:xfrm>
            <a:off x="6939167" y="2123438"/>
            <a:ext cx="478308" cy="423662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97" name="Freeform 12"/>
          <p:cNvSpPr>
            <a:spLocks/>
          </p:cNvSpPr>
          <p:nvPr/>
        </p:nvSpPr>
        <p:spPr bwMode="auto">
          <a:xfrm>
            <a:off x="6652742" y="1996115"/>
            <a:ext cx="478308" cy="550985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98" name="Freeform 12"/>
          <p:cNvSpPr>
            <a:spLocks/>
          </p:cNvSpPr>
          <p:nvPr/>
        </p:nvSpPr>
        <p:spPr bwMode="auto">
          <a:xfrm>
            <a:off x="6342154" y="1857220"/>
            <a:ext cx="478308" cy="68988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99" name="Freeform 12"/>
          <p:cNvSpPr>
            <a:spLocks/>
          </p:cNvSpPr>
          <p:nvPr/>
        </p:nvSpPr>
        <p:spPr bwMode="auto">
          <a:xfrm>
            <a:off x="5776923" y="1197463"/>
            <a:ext cx="478308" cy="134963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>
            <a:off x="7235225" y="2227610"/>
            <a:ext cx="478308" cy="31949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01" name="Freeform 12"/>
          <p:cNvSpPr>
            <a:spLocks/>
          </p:cNvSpPr>
          <p:nvPr/>
        </p:nvSpPr>
        <p:spPr bwMode="auto">
          <a:xfrm>
            <a:off x="7549671" y="2343356"/>
            <a:ext cx="478308" cy="203743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03" name="Rectangle 102"/>
          <p:cNvSpPr/>
          <p:nvPr/>
        </p:nvSpPr>
        <p:spPr>
          <a:xfrm>
            <a:off x="6731270" y="1298844"/>
            <a:ext cx="170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Graph of 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57" name="Rectangle 56"/>
          <p:cNvSpPr/>
          <p:nvPr/>
        </p:nvSpPr>
        <p:spPr>
          <a:xfrm>
            <a:off x="1561588" y="5065340"/>
            <a:ext cx="118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</a:rPr>
              <a:t>pump</a:t>
            </a:r>
            <a:endParaRPr lang="en-US" dirty="0"/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3150566" y="750403"/>
            <a:ext cx="321116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</a:t>
            </a:r>
            <a:r>
              <a:rPr lang="en-GB" sz="2400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GB" sz="2400" dirty="0" smtClean="0">
                <a:solidFill>
                  <a:srgbClr val="008000"/>
                </a:solidFill>
              </a:rPr>
              <a:t>A</a:t>
            </a:r>
            <a:r>
              <a:rPr lang="en-GB" sz="2400" dirty="0" smtClean="0"/>
              <a:t> = log </a:t>
            </a:r>
            <a:r>
              <a:rPr lang="en-GB" sz="2400" dirty="0" smtClean="0">
                <a:solidFill>
                  <a:srgbClr val="FF0000"/>
                </a:solidFill>
              </a:rPr>
              <a:t>P(0)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7030A0"/>
                </a:solidFill>
              </a:rPr>
              <a:t>P(t)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-15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35128" y="5080522"/>
            <a:ext cx="166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38602" y="5043785"/>
            <a:ext cx="1700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Transmitted Light at time 1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P(t2)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89316" y="2913659"/>
            <a:ext cx="81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blank P(0)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4" grpId="0"/>
      <p:bldP spid="31" grpId="0" animBg="1"/>
      <p:bldP spid="32" grpId="0"/>
      <p:bldP spid="36" grpId="0" animBg="1"/>
      <p:bldP spid="37" grpId="0"/>
      <p:bldP spid="40" grpId="0"/>
      <p:bldP spid="43" grpId="0"/>
      <p:bldP spid="44" grpId="0" animBg="1"/>
      <p:bldP spid="45" grpId="0"/>
      <p:bldP spid="63" grpId="0"/>
      <p:bldP spid="64" grpId="0"/>
      <p:bldP spid="67" grpId="0" animBg="1"/>
      <p:bldP spid="69" grpId="0"/>
      <p:bldP spid="70" grpId="0" animBg="1"/>
      <p:bldP spid="73" grpId="0"/>
      <p:bldP spid="76" grpId="0"/>
      <p:bldP spid="77" grpId="0" animBg="1"/>
      <p:bldP spid="79" grpId="0"/>
      <p:bldP spid="80" grpId="0"/>
      <p:bldP spid="92" grpId="0"/>
      <p:bldP spid="93" grpId="0" animBg="1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/>
      <p:bldP spid="57" grpId="0"/>
      <p:bldP spid="83" grpId="0"/>
      <p:bldP spid="60" grpId="0"/>
      <p:bldP spid="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150566" y="696613"/>
            <a:ext cx="321116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sz="2400" dirty="0" smtClean="0"/>
              <a:t>	</a:t>
            </a:r>
            <a:r>
              <a:rPr lang="en-GB" sz="2400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GB" sz="2400" dirty="0" smtClean="0">
                <a:solidFill>
                  <a:srgbClr val="008000"/>
                </a:solidFill>
              </a:rPr>
              <a:t>A</a:t>
            </a:r>
            <a:r>
              <a:rPr lang="en-GB" sz="2400" dirty="0" smtClean="0"/>
              <a:t> = log </a:t>
            </a:r>
            <a:r>
              <a:rPr lang="en-GB" sz="2400" dirty="0" smtClean="0">
                <a:solidFill>
                  <a:srgbClr val="FF0000"/>
                </a:solidFill>
              </a:rPr>
              <a:t>P(0)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7030A0"/>
                </a:solidFill>
              </a:rPr>
              <a:t>P(t)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-15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65438" y="3537713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5439" y="4428963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 rot="16200000">
            <a:off x="524795" y="3806412"/>
            <a:ext cx="567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P(t)</a:t>
            </a:r>
            <a:endParaRPr lang="en-US" altLang="zh-CN" dirty="0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2169254" y="4064096"/>
            <a:ext cx="478308" cy="36263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7030A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" name="Rectangle 20"/>
          <p:cNvSpPr/>
          <p:nvPr/>
        </p:nvSpPr>
        <p:spPr>
          <a:xfrm>
            <a:off x="1663185" y="3361347"/>
            <a:ext cx="2349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Decrease Transmitted light P(t)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55523" y="4426828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65438" y="4936114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5439" y="5827364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6200000">
            <a:off x="528907" y="5194256"/>
            <a:ext cx="558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255523" y="5825229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2169477" y="5138681"/>
            <a:ext cx="478308" cy="68988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2623135" y="5060802"/>
            <a:ext cx="170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Graph of 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1089611" y="1813812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 rot="16200000">
            <a:off x="275115" y="2150290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069252" y="1881334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80542" y="2772584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12"/>
          <p:cNvSpPr>
            <a:spLocks/>
          </p:cNvSpPr>
          <p:nvPr/>
        </p:nvSpPr>
        <p:spPr bwMode="auto">
          <a:xfrm>
            <a:off x="1643818" y="1811885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41" name="Rectangle 40"/>
          <p:cNvSpPr/>
          <p:nvPr/>
        </p:nvSpPr>
        <p:spPr>
          <a:xfrm>
            <a:off x="1234715" y="1506140"/>
            <a:ext cx="118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</a:rPr>
              <a:t>pump</a:t>
            </a:r>
            <a:endParaRPr lang="en-US" dirty="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2178183" y="1813812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43" name="Rectangle 42"/>
          <p:cNvSpPr/>
          <p:nvPr/>
        </p:nvSpPr>
        <p:spPr>
          <a:xfrm>
            <a:off x="1530343" y="1508070"/>
            <a:ext cx="177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842404" y="2458113"/>
            <a:ext cx="47456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897051" y="2068005"/>
            <a:ext cx="41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d1</a:t>
            </a:r>
            <a:endParaRPr lang="en-US" baseline="-25000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101186" y="2782034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47" name="Rectangle 46"/>
          <p:cNvSpPr/>
          <p:nvPr/>
        </p:nvSpPr>
        <p:spPr>
          <a:xfrm>
            <a:off x="855818" y="1203137"/>
            <a:ext cx="81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blank P(0)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39528" y="82833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P(t) &lt; P(0)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71662" y="6488668"/>
            <a:ext cx="33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species after laser pulse.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374686" y="819363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P(t) &gt; P(0)</a:t>
            </a:r>
            <a:endParaRPr lang="en-US" sz="2400" dirty="0"/>
          </a:p>
        </p:txBody>
      </p:sp>
      <p:sp>
        <p:nvSpPr>
          <p:cNvPr id="51" name="Freeform 12"/>
          <p:cNvSpPr>
            <a:spLocks/>
          </p:cNvSpPr>
          <p:nvPr/>
        </p:nvSpPr>
        <p:spPr bwMode="auto">
          <a:xfrm>
            <a:off x="5631140" y="1814666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 rot="16200000">
            <a:off x="4816644" y="2151144"/>
            <a:ext cx="109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Intensity</a:t>
            </a:r>
            <a:endParaRPr lang="en-US" altLang="zh-CN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610781" y="1882188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622071" y="2773438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12"/>
          <p:cNvSpPr>
            <a:spLocks/>
          </p:cNvSpPr>
          <p:nvPr/>
        </p:nvSpPr>
        <p:spPr bwMode="auto">
          <a:xfrm>
            <a:off x="6185347" y="1812739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5776244" y="1506994"/>
            <a:ext cx="118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99FF"/>
                </a:solidFill>
              </a:rPr>
              <a:t>pump</a:t>
            </a:r>
            <a:endParaRPr lang="en-US" dirty="0"/>
          </a:p>
        </p:txBody>
      </p:sp>
      <p:sp>
        <p:nvSpPr>
          <p:cNvPr id="57" name="Freeform 12"/>
          <p:cNvSpPr>
            <a:spLocks/>
          </p:cNvSpPr>
          <p:nvPr/>
        </p:nvSpPr>
        <p:spPr bwMode="auto">
          <a:xfrm>
            <a:off x="6719712" y="1814666"/>
            <a:ext cx="478308" cy="99127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58" name="Rectangle 57"/>
          <p:cNvSpPr/>
          <p:nvPr/>
        </p:nvSpPr>
        <p:spPr>
          <a:xfrm>
            <a:off x="6071872" y="1508924"/>
            <a:ext cx="177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probe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383933" y="2458967"/>
            <a:ext cx="47456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438580" y="2068859"/>
            <a:ext cx="41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d1</a:t>
            </a:r>
            <a:endParaRPr lang="en-US" baseline="-25000" dirty="0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642715" y="2782888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62" name="Rectangle 61"/>
          <p:cNvSpPr/>
          <p:nvPr/>
        </p:nvSpPr>
        <p:spPr>
          <a:xfrm>
            <a:off x="5397347" y="1203991"/>
            <a:ext cx="81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blank P(0)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17715" y="3540365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617716" y="4431615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1"/>
          <p:cNvSpPr txBox="1">
            <a:spLocks noChangeArrowheads="1"/>
          </p:cNvSpPr>
          <p:nvPr/>
        </p:nvSpPr>
        <p:spPr bwMode="auto">
          <a:xfrm rot="16200000">
            <a:off x="5077072" y="3809064"/>
            <a:ext cx="567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P(t)</a:t>
            </a:r>
            <a:endParaRPr lang="en-US" altLang="zh-CN" dirty="0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6680501" y="2926082"/>
            <a:ext cx="573128" cy="1535578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7030A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67" name="Rectangle 66"/>
          <p:cNvSpPr/>
          <p:nvPr/>
        </p:nvSpPr>
        <p:spPr>
          <a:xfrm>
            <a:off x="6688789" y="3288696"/>
            <a:ext cx="1928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Increased Transmitted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light P(t)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7807800" y="4429480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5617715" y="4937923"/>
            <a:ext cx="0" cy="891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617716" y="5829173"/>
            <a:ext cx="28376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1"/>
          <p:cNvSpPr txBox="1">
            <a:spLocks noChangeArrowheads="1"/>
          </p:cNvSpPr>
          <p:nvPr/>
        </p:nvSpPr>
        <p:spPr bwMode="auto">
          <a:xfrm rot="16200000">
            <a:off x="5081184" y="5196065"/>
            <a:ext cx="558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7807800" y="5827038"/>
            <a:ext cx="61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time</a:t>
            </a:r>
            <a:endParaRPr lang="en-US" altLang="zh-CN" dirty="0"/>
          </a:p>
        </p:txBody>
      </p:sp>
      <p:sp>
        <p:nvSpPr>
          <p:cNvPr id="73" name="Freeform 12"/>
          <p:cNvSpPr>
            <a:spLocks/>
          </p:cNvSpPr>
          <p:nvPr/>
        </p:nvSpPr>
        <p:spPr bwMode="auto">
          <a:xfrm flipV="1">
            <a:off x="6732512" y="5808854"/>
            <a:ext cx="478308" cy="688764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6350" cmpd="sng">
            <a:solidFill>
              <a:srgbClr val="00B05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74" name="Rectangle 73"/>
          <p:cNvSpPr/>
          <p:nvPr/>
        </p:nvSpPr>
        <p:spPr>
          <a:xfrm>
            <a:off x="7272230" y="5008824"/>
            <a:ext cx="170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Graph of 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altLang="zh-CN" dirty="0" smtClean="0">
                <a:latin typeface="Symbol" pitchFamily="18" charset="2"/>
              </a:rPr>
              <a:t>D</a:t>
            </a:r>
            <a:r>
              <a:rPr lang="en-US" altLang="zh-CN" dirty="0" smtClean="0"/>
              <a:t>A</a:t>
            </a:r>
            <a:endParaRPr lang="en-US" altLang="zh-CN" dirty="0"/>
          </a:p>
        </p:txBody>
      </p:sp>
      <p:sp>
        <p:nvSpPr>
          <p:cNvPr id="75" name="TextBox 74"/>
          <p:cNvSpPr txBox="1"/>
          <p:nvPr/>
        </p:nvSpPr>
        <p:spPr>
          <a:xfrm>
            <a:off x="5223939" y="6490477"/>
            <a:ext cx="335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Loss of species after laser pulse.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/>
      <p:bldP spid="26" grpId="0"/>
      <p:bldP spid="28" grpId="0"/>
      <p:bldP spid="31" grpId="0" animBg="1"/>
      <p:bldP spid="35" grpId="0"/>
      <p:bldP spid="49" grpId="0"/>
      <p:bldP spid="50" grpId="0"/>
      <p:bldP spid="51" grpId="0" animBg="1"/>
      <p:bldP spid="52" grpId="0"/>
      <p:bldP spid="55" grpId="0" animBg="1"/>
      <p:bldP spid="56" grpId="0"/>
      <p:bldP spid="57" grpId="0" animBg="1"/>
      <p:bldP spid="58" grpId="0"/>
      <p:bldP spid="60" grpId="0"/>
      <p:bldP spid="61" grpId="0"/>
      <p:bldP spid="62" grpId="0"/>
      <p:bldP spid="65" grpId="0"/>
      <p:bldP spid="66" grpId="0" animBg="1"/>
      <p:bldP spid="67" grpId="0"/>
      <p:bldP spid="68" grpId="0"/>
      <p:bldP spid="71" grpId="0"/>
      <p:bldP spid="72" grpId="0"/>
      <p:bldP spid="73" grpId="0" animBg="1"/>
      <p:bldP spid="74" grpId="0"/>
      <p:bldP spid="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769" y="2438406"/>
            <a:ext cx="4183522" cy="30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6" y="2533414"/>
            <a:ext cx="4205215" cy="28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189446" y="4373880"/>
            <a:ext cx="0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97066" y="2468880"/>
            <a:ext cx="0" cy="3683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50620" y="2849880"/>
            <a:ext cx="91440" cy="91440"/>
          </a:xfrm>
          <a:prstGeom prst="ellipse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4259580"/>
            <a:ext cx="91440" cy="914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2380" y="4457700"/>
            <a:ext cx="91440" cy="914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66446" y="4556760"/>
            <a:ext cx="0" cy="40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7940" y="2849880"/>
            <a:ext cx="91440" cy="91440"/>
          </a:xfrm>
          <a:prstGeom prst="ellipse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24386" y="2461260"/>
            <a:ext cx="0" cy="3683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" y="1620898"/>
            <a:ext cx="4557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Single Wavelength</a:t>
            </a:r>
            <a:endParaRPr lang="en-US" sz="2400" u="sng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57713" y="1619188"/>
            <a:ext cx="458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u="sng" dirty="0" smtClean="0"/>
              <a:t>Full Spectrum Data</a:t>
            </a:r>
            <a:endParaRPr lang="en-US" sz="2400" u="sng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Single Wavelength to Full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3.nd.edu/~kamatlab/images/Facilities/femtosecond%20transient%20absor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42" y="1062715"/>
            <a:ext cx="8631159" cy="4358735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-15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62" y="917148"/>
            <a:ext cx="7893475" cy="563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Events in 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Attosecond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Spectroscopy (10</a:t>
            </a:r>
            <a:r>
              <a:rPr lang="en-US" sz="3200" b="1" u="sng" baseline="30000" dirty="0" smtClean="0">
                <a:solidFill>
                  <a:schemeClr val="tx2"/>
                </a:solidFill>
              </a:rPr>
              <a:t>-18</a:t>
            </a:r>
            <a:r>
              <a:rPr lang="en-US" sz="3200" b="1" u="sng" dirty="0" smtClean="0">
                <a:solidFill>
                  <a:schemeClr val="tx2"/>
                </a:solidFill>
              </a:rPr>
              <a:t> s)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15" y="903341"/>
            <a:ext cx="767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“However, the resolution offered by </a:t>
            </a:r>
            <a:r>
              <a:rPr lang="en-US" dirty="0" err="1" smtClean="0"/>
              <a:t>femtosecond</a:t>
            </a:r>
            <a:r>
              <a:rPr lang="en-US" dirty="0" smtClean="0"/>
              <a:t> spectroscopy is insufficient to track the dynamics of electronic motion in atoms or molecules since they evolve on an </a:t>
            </a:r>
            <a:r>
              <a:rPr lang="en-US" dirty="0" err="1" smtClean="0"/>
              <a:t>attosecond</a:t>
            </a:r>
            <a:r>
              <a:rPr lang="en-US" dirty="0" smtClean="0"/>
              <a:t> (1 as = 10−18 s) to few-</a:t>
            </a:r>
            <a:r>
              <a:rPr lang="en-US" dirty="0" err="1" smtClean="0"/>
              <a:t>fs</a:t>
            </a:r>
            <a:r>
              <a:rPr lang="en-US" dirty="0" smtClean="0"/>
              <a:t> time scale and thus remain elusive so far.”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46" y="2380095"/>
            <a:ext cx="4131235" cy="299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765183" y="2291163"/>
            <a:ext cx="3889139" cy="3143721"/>
            <a:chOff x="3863662" y="2806319"/>
            <a:chExt cx="4364910" cy="3528303"/>
          </a:xfrm>
        </p:grpSpPr>
        <p:pic>
          <p:nvPicPr>
            <p:cNvPr id="122882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3662" y="2806319"/>
              <a:ext cx="4364910" cy="3528303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194738" y="4198513"/>
              <a:ext cx="373487" cy="643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547940" y="3862520"/>
              <a:ext cx="118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6-fs pulse</a:t>
              </a:r>
              <a:endParaRPr lang="en-US" sz="2000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7315200" y="4790941"/>
            <a:ext cx="761200" cy="110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8809" y="4414949"/>
            <a:ext cx="2410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300 </a:t>
            </a:r>
            <a:r>
              <a:rPr lang="en-US" sz="2000" dirty="0" err="1" smtClean="0"/>
              <a:t>attosecond</a:t>
            </a:r>
            <a:r>
              <a:rPr lang="en-US" sz="2000" dirty="0" smtClean="0"/>
              <a:t> pulse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902777" y="6397256"/>
            <a:ext cx="372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/>
              <a:t>Nature </a:t>
            </a:r>
            <a:r>
              <a:rPr lang="fr-FR" sz="2000" i="1" dirty="0" err="1" smtClean="0"/>
              <a:t>Physics</a:t>
            </a:r>
            <a:r>
              <a:rPr lang="fr-FR" sz="2000" dirty="0" smtClean="0"/>
              <a:t> </a:t>
            </a:r>
            <a:r>
              <a:rPr lang="fr-FR" sz="2000" b="1" dirty="0" smtClean="0"/>
              <a:t>3</a:t>
            </a:r>
            <a:r>
              <a:rPr lang="fr-FR" sz="2000" dirty="0" smtClean="0"/>
              <a:t>, 381 - 387 (2007)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20274" y="778092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ight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mplification by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timulated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mission of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adiation</a:t>
            </a:r>
          </a:p>
        </p:txBody>
      </p:sp>
      <p:pic>
        <p:nvPicPr>
          <p:cNvPr id="4107" name="Picture 11" descr="amplif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83" y="3763854"/>
            <a:ext cx="7800233" cy="270349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433" y="1255291"/>
            <a:ext cx="5445014" cy="18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Nano-femtosecond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Rectangle 8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32022"/>
            <a:ext cx="8382000" cy="1981200"/>
          </a:xfrm>
        </p:spPr>
        <p:txBody>
          <a:bodyPr/>
          <a:lstStyle/>
          <a:p>
            <a:r>
              <a:rPr lang="en-US" sz="2800" dirty="0"/>
              <a:t>Light Sources </a:t>
            </a:r>
          </a:p>
          <a:p>
            <a:r>
              <a:rPr lang="en-US" sz="2800" dirty="0"/>
              <a:t>Gain medium</a:t>
            </a:r>
          </a:p>
          <a:p>
            <a:r>
              <a:rPr lang="en-US" sz="2800" dirty="0"/>
              <a:t>Mirrors</a:t>
            </a:r>
          </a:p>
          <a:p>
            <a:endParaRPr lang="en-US" sz="2800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81000" y="3657600"/>
            <a:ext cx="8302625" cy="2405063"/>
            <a:chOff x="181" y="1814"/>
            <a:chExt cx="5230" cy="1515"/>
          </a:xfrm>
        </p:grpSpPr>
        <p:pic>
          <p:nvPicPr>
            <p:cNvPr id="10302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 b="32973"/>
            <a:stretch>
              <a:fillRect/>
            </a:stretch>
          </p:blipFill>
          <p:spPr bwMode="auto">
            <a:xfrm>
              <a:off x="371" y="2385"/>
              <a:ext cx="5040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03" name="Text Box 63"/>
            <p:cNvSpPr txBox="1">
              <a:spLocks noChangeArrowheads="1"/>
            </p:cNvSpPr>
            <p:nvPr/>
          </p:nvSpPr>
          <p:spPr bwMode="auto">
            <a:xfrm>
              <a:off x="181" y="3098"/>
              <a:ext cx="1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latin typeface="Times New Roman" pitchFamily="18" charset="0"/>
                </a:rPr>
                <a:t>R</a:t>
              </a:r>
              <a:r>
                <a:rPr lang="en-US"/>
                <a:t> = 100%</a:t>
              </a:r>
            </a:p>
          </p:txBody>
        </p:sp>
        <p:sp>
          <p:nvSpPr>
            <p:cNvPr id="10304" name="Text Box 64"/>
            <p:cNvSpPr txBox="1">
              <a:spLocks noChangeArrowheads="1"/>
            </p:cNvSpPr>
            <p:nvPr/>
          </p:nvSpPr>
          <p:spPr bwMode="auto">
            <a:xfrm>
              <a:off x="4056" y="3098"/>
              <a:ext cx="1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latin typeface="Times New Roman" pitchFamily="18" charset="0"/>
                </a:rPr>
                <a:t>R</a:t>
              </a:r>
              <a:r>
                <a:rPr lang="en-US"/>
                <a:t> &lt; 100%</a:t>
              </a:r>
            </a:p>
          </p:txBody>
        </p:sp>
        <p:sp>
          <p:nvSpPr>
            <p:cNvPr id="10305" name="Text Box 65"/>
            <p:cNvSpPr txBox="1">
              <a:spLocks noChangeArrowheads="1"/>
            </p:cNvSpPr>
            <p:nvPr/>
          </p:nvSpPr>
          <p:spPr bwMode="auto">
            <a:xfrm>
              <a:off x="1173" y="2316"/>
              <a:ext cx="244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306" name="Text Box 66"/>
            <p:cNvSpPr txBox="1">
              <a:spLocks noChangeArrowheads="1"/>
            </p:cNvSpPr>
            <p:nvPr/>
          </p:nvSpPr>
          <p:spPr bwMode="auto">
            <a:xfrm>
              <a:off x="3940" y="2320"/>
              <a:ext cx="244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07" name="Text Box 67"/>
            <p:cNvSpPr txBox="1">
              <a:spLocks noChangeArrowheads="1"/>
            </p:cNvSpPr>
            <p:nvPr/>
          </p:nvSpPr>
          <p:spPr bwMode="auto">
            <a:xfrm>
              <a:off x="3934" y="2912"/>
              <a:ext cx="244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308" name="Text Box 68"/>
            <p:cNvSpPr txBox="1">
              <a:spLocks noChangeArrowheads="1"/>
            </p:cNvSpPr>
            <p:nvPr/>
          </p:nvSpPr>
          <p:spPr bwMode="auto">
            <a:xfrm>
              <a:off x="1186" y="2906"/>
              <a:ext cx="244" cy="28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2117" y="2988"/>
              <a:ext cx="1134" cy="2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Text Box 70"/>
            <p:cNvSpPr txBox="1">
              <a:spLocks noChangeArrowheads="1"/>
            </p:cNvSpPr>
            <p:nvPr/>
          </p:nvSpPr>
          <p:spPr bwMode="auto">
            <a:xfrm>
              <a:off x="2075" y="2970"/>
              <a:ext cx="1206" cy="2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Laser medium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10311" name="Litebulb"/>
            <p:cNvSpPr>
              <a:spLocks noEditPoints="1" noChangeArrowheads="1"/>
            </p:cNvSpPr>
            <p:nvPr/>
          </p:nvSpPr>
          <p:spPr bwMode="auto">
            <a:xfrm rot="-5400000">
              <a:off x="2954" y="1714"/>
              <a:ext cx="430" cy="63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tebulb"/>
            <p:cNvSpPr>
              <a:spLocks noEditPoints="1" noChangeArrowheads="1"/>
            </p:cNvSpPr>
            <p:nvPr/>
          </p:nvSpPr>
          <p:spPr bwMode="auto">
            <a:xfrm rot="5400000" flipH="1">
              <a:off x="1893" y="1714"/>
              <a:ext cx="430" cy="63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 flipH="1">
              <a:off x="1902" y="2255"/>
              <a:ext cx="127" cy="2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Line 74"/>
            <p:cNvSpPr>
              <a:spLocks noChangeShapeType="1"/>
            </p:cNvSpPr>
            <p:nvPr/>
          </p:nvSpPr>
          <p:spPr bwMode="auto">
            <a:xfrm>
              <a:off x="2427" y="2255"/>
              <a:ext cx="127" cy="2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75"/>
            <p:cNvSpPr>
              <a:spLocks noChangeShapeType="1"/>
            </p:cNvSpPr>
            <p:nvPr/>
          </p:nvSpPr>
          <p:spPr bwMode="auto">
            <a:xfrm flipH="1">
              <a:off x="2753" y="2255"/>
              <a:ext cx="127" cy="2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3279" y="2255"/>
              <a:ext cx="127" cy="2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Line 77"/>
            <p:cNvSpPr>
              <a:spLocks noChangeShapeType="1"/>
            </p:cNvSpPr>
            <p:nvPr/>
          </p:nvSpPr>
          <p:spPr bwMode="auto">
            <a:xfrm>
              <a:off x="3079" y="2292"/>
              <a:ext cx="0" cy="1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>
              <a:off x="2228" y="2292"/>
              <a:ext cx="0" cy="1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Text Box 79"/>
            <p:cNvSpPr txBox="1">
              <a:spLocks noChangeArrowheads="1"/>
            </p:cNvSpPr>
            <p:nvPr/>
          </p:nvSpPr>
          <p:spPr bwMode="auto">
            <a:xfrm>
              <a:off x="2560" y="2082"/>
              <a:ext cx="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Times New Roman" pitchFamily="18" charset="0"/>
                </a:rPr>
                <a:t>I</a:t>
              </a:r>
            </a:p>
          </p:txBody>
        </p:sp>
      </p:grp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7696200" y="6172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R. Trebino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Nano-femtosecond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220274" y="778092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ight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mplification by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timulated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mission of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adiation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36799" y="1248107"/>
            <a:ext cx="284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Mode-Locking Lasers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99" y="3105835"/>
            <a:ext cx="497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http://www.youtube.com/watch?v=efxFduO2Yl8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Pico-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femtosecond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Attosecond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533" y="4233626"/>
            <a:ext cx="8512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</a:t>
            </a:r>
            <a:r>
              <a:rPr lang="en-US" sz="1600" dirty="0" smtClean="0"/>
              <a:t>–</a:t>
            </a:r>
            <a:r>
              <a:rPr lang="en-US" sz="1600" b="1" dirty="0" smtClean="0"/>
              <a:t>d</a:t>
            </a:r>
            <a:r>
              <a:rPr lang="en-US" sz="1600" dirty="0" smtClean="0"/>
              <a:t>, An intense </a:t>
            </a:r>
            <a:r>
              <a:rPr lang="en-US" sz="1600" dirty="0" err="1" smtClean="0"/>
              <a:t>femtosecond</a:t>
            </a:r>
            <a:r>
              <a:rPr lang="en-US" sz="1600" dirty="0" smtClean="0"/>
              <a:t> near-infrared or visible (henceforth: optical) pulse (shown in yellow) extracts an electron </a:t>
            </a:r>
            <a:r>
              <a:rPr lang="en-US" sz="1600" dirty="0" err="1" smtClean="0"/>
              <a:t>wavepacket</a:t>
            </a:r>
            <a:r>
              <a:rPr lang="en-US" sz="1600" dirty="0" smtClean="0"/>
              <a:t> from an atom or molecule. For ionization in such a strong field (</a:t>
            </a:r>
            <a:r>
              <a:rPr lang="en-US" sz="1600" b="1" dirty="0" smtClean="0"/>
              <a:t>a</a:t>
            </a:r>
            <a:r>
              <a:rPr lang="en-US" sz="1600" dirty="0" smtClean="0"/>
              <a:t>), Newton's equations of motion give a relatively good description of the response of the electron. Initially, the electron is pulled away from the atom (</a:t>
            </a:r>
            <a:r>
              <a:rPr lang="en-US" sz="1600" b="1" dirty="0" smtClean="0"/>
              <a:t>a, b</a:t>
            </a:r>
            <a:r>
              <a:rPr lang="en-US" sz="1600" dirty="0" smtClean="0"/>
              <a:t>), but after the field reverses, the electron is driven back (</a:t>
            </a:r>
            <a:r>
              <a:rPr lang="en-US" sz="1600" b="1" dirty="0" smtClean="0"/>
              <a:t>c</a:t>
            </a:r>
            <a:r>
              <a:rPr lang="en-US" sz="1600" dirty="0" smtClean="0"/>
              <a:t>) where it can '</a:t>
            </a:r>
            <a:r>
              <a:rPr lang="en-US" sz="1600" dirty="0" err="1" smtClean="0"/>
              <a:t>recollide</a:t>
            </a:r>
            <a:r>
              <a:rPr lang="en-US" sz="1600" dirty="0" smtClean="0"/>
              <a:t>' during a small fraction of the laser oscillation cycle (</a:t>
            </a:r>
            <a:r>
              <a:rPr lang="en-US" sz="1600" b="1" dirty="0" smtClean="0"/>
              <a:t>d</a:t>
            </a:r>
            <a:r>
              <a:rPr lang="en-US" sz="1600" dirty="0" smtClean="0"/>
              <a:t>). The parent ion sees an </a:t>
            </a:r>
            <a:r>
              <a:rPr lang="en-US" sz="1600" dirty="0" err="1" smtClean="0"/>
              <a:t>attosecond</a:t>
            </a:r>
            <a:r>
              <a:rPr lang="en-US" sz="1600" dirty="0" smtClean="0"/>
              <a:t> electron pulse. This electron can be used directly, or its kinetic energy, amplitude and phase can be converted to an optical pulse on </a:t>
            </a:r>
            <a:r>
              <a:rPr lang="en-US" sz="1600" dirty="0" err="1" smtClean="0"/>
              <a:t>recollision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35" y="866373"/>
            <a:ext cx="7083130" cy="29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7" y="979161"/>
            <a:ext cx="4668124" cy="5282761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Attosecond</a:t>
            </a:r>
            <a:r>
              <a:rPr lang="en-US" sz="3200" b="1" u="sng" dirty="0" smtClean="0">
                <a:solidFill>
                  <a:schemeClr val="tx2"/>
                </a:solidFill>
              </a:rPr>
              <a:t> TA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5945" y="2828835"/>
            <a:ext cx="3670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Electronic excitation and relaxation processes in atoms, molecules and solids, and possible ways of tracing these dynamics in real time.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err="1" smtClean="0">
                <a:solidFill>
                  <a:schemeClr val="tx2"/>
                </a:solidFill>
              </a:rPr>
              <a:t>Attosecond</a:t>
            </a:r>
            <a:r>
              <a:rPr lang="en-US" sz="3200" b="1" u="sng" smtClean="0">
                <a:solidFill>
                  <a:schemeClr val="tx2"/>
                </a:solidFill>
              </a:rPr>
              <a:t>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15" y="903341"/>
            <a:ext cx="767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“However, the resolution offered by </a:t>
            </a:r>
            <a:r>
              <a:rPr lang="en-US" dirty="0" err="1" smtClean="0"/>
              <a:t>femtosecond</a:t>
            </a:r>
            <a:r>
              <a:rPr lang="en-US" dirty="0" smtClean="0"/>
              <a:t> spectroscopy is insufficient to track the dynamics of electronic motion in atoms or molecules since they evolve on an </a:t>
            </a:r>
            <a:r>
              <a:rPr lang="en-US" dirty="0" err="1" smtClean="0"/>
              <a:t>attosecond</a:t>
            </a:r>
            <a:r>
              <a:rPr lang="en-US" dirty="0" smtClean="0"/>
              <a:t> (1 as = 10−18 s) to few-</a:t>
            </a:r>
            <a:r>
              <a:rPr lang="en-US" dirty="0" err="1" smtClean="0"/>
              <a:t>fs</a:t>
            </a:r>
            <a:r>
              <a:rPr lang="en-US" dirty="0" smtClean="0"/>
              <a:t> time scale and thus remain elusive so far.”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46" y="2380095"/>
            <a:ext cx="4131235" cy="299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765183" y="2291163"/>
            <a:ext cx="3889139" cy="3143721"/>
            <a:chOff x="3863662" y="2806319"/>
            <a:chExt cx="4364910" cy="3528303"/>
          </a:xfrm>
        </p:grpSpPr>
        <p:pic>
          <p:nvPicPr>
            <p:cNvPr id="122882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3662" y="2806319"/>
              <a:ext cx="4364910" cy="3528303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194738" y="4198513"/>
              <a:ext cx="373487" cy="643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547940" y="3862520"/>
              <a:ext cx="11847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6-fs pulse</a:t>
              </a:r>
              <a:endParaRPr lang="en-US" sz="2000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7315200" y="4790941"/>
            <a:ext cx="761200" cy="110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8809" y="4414949"/>
            <a:ext cx="2410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300 </a:t>
            </a:r>
            <a:r>
              <a:rPr lang="en-US" sz="2000" dirty="0" err="1" smtClean="0"/>
              <a:t>attosecond</a:t>
            </a:r>
            <a:r>
              <a:rPr lang="en-US" sz="2000" dirty="0" smtClean="0"/>
              <a:t> pulse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358477" y="6331940"/>
            <a:ext cx="442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smtClean="0"/>
              <a:t>Nature </a:t>
            </a:r>
            <a:r>
              <a:rPr lang="fr-FR" sz="2400" i="1" dirty="0" err="1" smtClean="0"/>
              <a:t>Physics</a:t>
            </a:r>
            <a:r>
              <a:rPr lang="fr-FR" sz="2400" dirty="0" smtClean="0"/>
              <a:t> </a:t>
            </a:r>
            <a:r>
              <a:rPr lang="fr-FR" sz="2400" b="1" dirty="0" smtClean="0"/>
              <a:t>3</a:t>
            </a:r>
            <a:r>
              <a:rPr lang="fr-FR" sz="2400" dirty="0" smtClean="0"/>
              <a:t>, 381 - 387 (2007)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3805" y="1317404"/>
            <a:ext cx="3886057" cy="2184604"/>
            <a:chOff x="291711" y="4025900"/>
            <a:chExt cx="3886057" cy="2184604"/>
          </a:xfrm>
        </p:grpSpPr>
        <p:sp>
          <p:nvSpPr>
            <p:cNvPr id="6" name="Cube 5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1" name="Cube 10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512" y="3593205"/>
            <a:ext cx="497124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 smtClean="0"/>
              <a:t>Transient Absorption</a:t>
            </a:r>
          </a:p>
          <a:p>
            <a:pPr marL="347663"/>
            <a:r>
              <a:rPr lang="en-US" sz="2000" dirty="0" smtClean="0">
                <a:solidFill>
                  <a:srgbClr val="0000FF"/>
                </a:solidFill>
              </a:rPr>
              <a:t>1) High intensity pulse of light.</a:t>
            </a:r>
          </a:p>
          <a:p>
            <a:pPr marL="347663"/>
            <a:endParaRPr lang="en-US" sz="2000" dirty="0" smtClean="0">
              <a:solidFill>
                <a:srgbClr val="0000FF"/>
              </a:solidFill>
            </a:endParaRPr>
          </a:p>
          <a:p>
            <a:pPr marL="347663"/>
            <a:r>
              <a:rPr lang="en-US" sz="2000" dirty="0" smtClean="0">
                <a:solidFill>
                  <a:srgbClr val="FF0000"/>
                </a:solidFill>
              </a:rPr>
              <a:t>2) Monitor absorption spectrum over time.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5562" y="3783557"/>
            <a:ext cx="23519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052623" y="1633565"/>
            <a:ext cx="3653494" cy="2091652"/>
            <a:chOff x="4034837" y="4099381"/>
            <a:chExt cx="4818481" cy="2758619"/>
          </a:xfrm>
        </p:grpSpPr>
        <p:grpSp>
          <p:nvGrpSpPr>
            <p:cNvPr id="23" name="Group 39"/>
            <p:cNvGrpSpPr/>
            <p:nvPr/>
          </p:nvGrpSpPr>
          <p:grpSpPr>
            <a:xfrm>
              <a:off x="7492319" y="4837699"/>
              <a:ext cx="251249" cy="1749656"/>
              <a:chOff x="3004911" y="1066141"/>
              <a:chExt cx="251249" cy="1749656"/>
            </a:xfrm>
          </p:grpSpPr>
          <p:graphicFrame>
            <p:nvGraphicFramePr>
              <p:cNvPr id="24" name="Object 8"/>
              <p:cNvGraphicFramePr>
                <a:graphicFrameLocks noChangeAspect="1"/>
              </p:cNvGraphicFramePr>
              <p:nvPr/>
            </p:nvGraphicFramePr>
            <p:xfrm>
              <a:off x="3028566" y="1066141"/>
              <a:ext cx="227594" cy="1740945"/>
            </p:xfrm>
            <a:graphic>
              <a:graphicData uri="http://schemas.openxmlformats.org/presentationml/2006/ole">
                <p:oleObj spid="_x0000_s129025" name="CS ChemDraw Drawing" r:id="rId3" imgW="118318" imgH="688500" progId="ChemDraw.Document.6.0">
                  <p:embed/>
                </p:oleObj>
              </a:graphicData>
            </a:graphic>
          </p:graphicFrame>
          <p:sp>
            <p:nvSpPr>
              <p:cNvPr id="25" name="Isosceles Triangle 24"/>
              <p:cNvSpPr/>
              <p:nvPr/>
            </p:nvSpPr>
            <p:spPr>
              <a:xfrm rot="10800000">
                <a:off x="3004911" y="2659680"/>
                <a:ext cx="181096" cy="156117"/>
              </a:xfrm>
              <a:prstGeom prst="triangl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156256" y="4700829"/>
              <a:ext cx="579864" cy="85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5052150" y="6610290"/>
              <a:ext cx="3386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4975950" y="4848396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594950" y="6457890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S</a:t>
              </a:r>
              <a:r>
                <a:rPr lang="en-US" sz="2000" i="0" baseline="-25000" dirty="0" smtClean="0"/>
                <a:t>0</a:t>
              </a:r>
              <a:endParaRPr lang="en-US" sz="2000" i="0" baseline="-25000" dirty="0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4596807" y="4543596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S</a:t>
              </a:r>
              <a:r>
                <a:rPr lang="en-US" sz="2000" i="0" baseline="-25000" dirty="0" smtClean="0"/>
                <a:t>1</a:t>
              </a:r>
              <a:endParaRPr lang="en-US" sz="2000" i="0" baseline="-25000" dirty="0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4980603" y="4387448"/>
              <a:ext cx="1542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4601459" y="4171856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S</a:t>
              </a:r>
              <a:r>
                <a:rPr lang="en-US" sz="2000" i="0" baseline="-25000" dirty="0" smtClean="0"/>
                <a:t>2</a:t>
              </a:r>
              <a:endParaRPr lang="en-US" sz="2000" i="0" baseline="-25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5282857" y="4422044"/>
              <a:ext cx="0" cy="216333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580221" y="4418328"/>
              <a:ext cx="0" cy="416312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153734" y="4894123"/>
              <a:ext cx="0" cy="1713560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4"/>
            <p:cNvSpPr>
              <a:spLocks noChangeShapeType="1"/>
            </p:cNvSpPr>
            <p:nvPr/>
          </p:nvSpPr>
          <p:spPr bwMode="auto">
            <a:xfrm flipV="1">
              <a:off x="4521055" y="4099381"/>
              <a:ext cx="0" cy="2653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034837" y="5264220"/>
              <a:ext cx="555115" cy="5276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i="0" dirty="0" smtClean="0"/>
                <a:t>E</a:t>
              </a:r>
              <a:endParaRPr lang="en-US" sz="2000" b="1" i="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00691" y="4819113"/>
              <a:ext cx="240101" cy="1771959"/>
              <a:chOff x="2904550" y="1724063"/>
              <a:chExt cx="240101" cy="1771959"/>
            </a:xfrm>
          </p:grpSpPr>
          <p:graphicFrame>
            <p:nvGraphicFramePr>
              <p:cNvPr id="40" name="Object 8"/>
              <p:cNvGraphicFramePr>
                <a:graphicFrameLocks noChangeAspect="1"/>
              </p:cNvGraphicFramePr>
              <p:nvPr/>
            </p:nvGraphicFramePr>
            <p:xfrm>
              <a:off x="2917057" y="1724063"/>
              <a:ext cx="227594" cy="1740945"/>
            </p:xfrm>
            <a:graphic>
              <a:graphicData uri="http://schemas.openxmlformats.org/presentationml/2006/ole">
                <p:oleObj spid="_x0000_s129026" name="CS ChemDraw Drawing" r:id="rId4" imgW="118318" imgH="688500" progId="ChemDraw.Document.6.0">
                  <p:embed/>
                </p:oleObj>
              </a:graphicData>
            </a:graphic>
          </p:graphicFrame>
          <p:sp>
            <p:nvSpPr>
              <p:cNvPr id="41" name="Isosceles Triangle 40"/>
              <p:cNvSpPr/>
              <p:nvPr/>
            </p:nvSpPr>
            <p:spPr>
              <a:xfrm rot="10800000">
                <a:off x="2904550" y="3339905"/>
                <a:ext cx="181096" cy="156117"/>
              </a:xfrm>
              <a:prstGeom prst="triangl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6879091" y="5524903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6883744" y="5063955"/>
              <a:ext cx="1542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8452404" y="5320463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T</a:t>
              </a:r>
              <a:r>
                <a:rPr lang="en-US" sz="2000" i="0" baseline="-25000" dirty="0" smtClean="0"/>
                <a:t>1</a:t>
              </a:r>
              <a:endParaRPr lang="en-US" sz="2000" i="0" baseline="-25000" dirty="0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8457056" y="4870666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T</a:t>
              </a:r>
              <a:r>
                <a:rPr lang="en-US" sz="2000" i="0" baseline="-25000" dirty="0" smtClean="0"/>
                <a:t>2</a:t>
              </a:r>
              <a:endParaRPr lang="en-US" sz="2000" i="0" baseline="-250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6524357" y="4871811"/>
              <a:ext cx="341964" cy="6542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8045721" y="5548329"/>
              <a:ext cx="0" cy="1048208"/>
            </a:xfrm>
            <a:prstGeom prst="straightConnector1">
              <a:avLst/>
            </a:prstGeom>
            <a:ln w="28575">
              <a:solidFill>
                <a:srgbClr val="00CC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141394" y="5570625"/>
              <a:ext cx="0" cy="9998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rudyprojectusa.com/images/lenses_tiles_photochro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37" y="2369716"/>
            <a:ext cx="4002565" cy="4094933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334" y="2580599"/>
            <a:ext cx="481669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</a:pPr>
            <a:r>
              <a:rPr lang="en-US" sz="2400" b="1" dirty="0" smtClean="0"/>
              <a:t>Steps</a:t>
            </a:r>
          </a:p>
          <a:p>
            <a:pPr marL="744538" indent="-457200">
              <a:spcAft>
                <a:spcPts val="1000"/>
              </a:spcAft>
            </a:pPr>
            <a:r>
              <a:rPr lang="en-US" sz="2400" dirty="0" smtClean="0"/>
              <a:t>1)  Excitation (sunlight)</a:t>
            </a:r>
          </a:p>
          <a:p>
            <a:pPr marL="744538" indent="-457200">
              <a:spcAft>
                <a:spcPts val="1000"/>
              </a:spcAft>
            </a:pPr>
            <a:r>
              <a:rPr lang="en-US" sz="2400" dirty="0" smtClean="0"/>
              <a:t>2)  Go inside</a:t>
            </a:r>
          </a:p>
          <a:p>
            <a:pPr marL="744538" indent="-457200">
              <a:spcAft>
                <a:spcPts val="1000"/>
              </a:spcAft>
            </a:pPr>
            <a:r>
              <a:rPr lang="en-US" sz="2400" dirty="0" smtClean="0"/>
              <a:t>3)  Monitor color change over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39" y="1248108"/>
            <a:ext cx="4124334" cy="959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spcAft>
                <a:spcPts val="1000"/>
              </a:spcAft>
            </a:pPr>
            <a:r>
              <a:rPr lang="en-US" sz="2400" b="1" dirty="0" smtClean="0"/>
              <a:t>TA of </a:t>
            </a:r>
            <a:r>
              <a:rPr lang="en-US" sz="2400" b="1" dirty="0" err="1" smtClean="0"/>
              <a:t>Photochromic</a:t>
            </a:r>
            <a:r>
              <a:rPr lang="en-US" sz="2400" b="1" dirty="0" smtClean="0"/>
              <a:t> Sunglasses</a:t>
            </a:r>
          </a:p>
          <a:p>
            <a:pPr marL="457200" indent="-457200" algn="ctr">
              <a:spcAft>
                <a:spcPts val="1000"/>
              </a:spcAft>
            </a:pPr>
            <a:r>
              <a:rPr lang="en-US" sz="2400" b="1" dirty="0" smtClean="0"/>
              <a:t>(seconds to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Transient 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11" y="773184"/>
            <a:ext cx="8592004" cy="57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45" y="772747"/>
            <a:ext cx="7741119" cy="59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Spectroscopy Timeline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159" y="1610479"/>
            <a:ext cx="4700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“The human eye and its brain interface, the human visual system, can process 10 to 12 separate images per second (10 Hz), perceiving them individually.”</a:t>
            </a:r>
            <a:endParaRPr lang="en-US" sz="2000" dirty="0"/>
          </a:p>
        </p:txBody>
      </p:sp>
      <p:pic>
        <p:nvPicPr>
          <p:cNvPr id="35842" name="Picture 2" descr="http://www.astro.virginia.edu/class/oconnell/astr1230/im/human-eye-cross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113" y="941504"/>
            <a:ext cx="2839278" cy="2399648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5044497" y="5702399"/>
            <a:ext cx="36422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8" name="Rectangle 7"/>
          <p:cNvSpPr/>
          <p:nvPr/>
        </p:nvSpPr>
        <p:spPr>
          <a:xfrm>
            <a:off x="7909225" y="571707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256460" y="4211389"/>
            <a:ext cx="693580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Visual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996" y="6148794"/>
            <a:ext cx="427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Perceived as green and then red.</a:t>
            </a:r>
            <a:endParaRPr lang="en-US" sz="2400" dirty="0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27041" y="4196363"/>
            <a:ext cx="693580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3" name="Right Brace 12"/>
          <p:cNvSpPr/>
          <p:nvPr/>
        </p:nvSpPr>
        <p:spPr>
          <a:xfrm rot="16200000">
            <a:off x="5706953" y="3581941"/>
            <a:ext cx="396028" cy="8113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70460" y="3409611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ms or 0.01 s </a:t>
            </a:r>
            <a:endParaRPr lang="en-US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431712" y="5721840"/>
            <a:ext cx="364223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6" name="Rectangle 15"/>
          <p:cNvSpPr/>
          <p:nvPr/>
        </p:nvSpPr>
        <p:spPr>
          <a:xfrm>
            <a:off x="3283561" y="572363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643675" y="4230830"/>
            <a:ext cx="693580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3165800" y="4215804"/>
            <a:ext cx="693580" cy="1519707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37" y="552"/>
              </a:cxn>
              <a:cxn ang="0">
                <a:pos x="182" y="8"/>
              </a:cxn>
              <a:cxn ang="0">
                <a:pos x="227" y="598"/>
              </a:cxn>
              <a:cxn ang="0">
                <a:pos x="499" y="688"/>
              </a:cxn>
            </a:cxnLst>
            <a:rect l="0" t="0" r="r" b="b"/>
            <a:pathLst>
              <a:path w="499" h="711">
                <a:moveTo>
                  <a:pt x="0" y="688"/>
                </a:moveTo>
                <a:cubicBezTo>
                  <a:pt x="53" y="676"/>
                  <a:pt x="107" y="665"/>
                  <a:pt x="137" y="552"/>
                </a:cubicBezTo>
                <a:cubicBezTo>
                  <a:pt x="167" y="439"/>
                  <a:pt x="167" y="0"/>
                  <a:pt x="182" y="8"/>
                </a:cubicBezTo>
                <a:cubicBezTo>
                  <a:pt x="197" y="16"/>
                  <a:pt x="174" y="485"/>
                  <a:pt x="227" y="598"/>
                </a:cubicBezTo>
                <a:cubicBezTo>
                  <a:pt x="280" y="711"/>
                  <a:pt x="454" y="673"/>
                  <a:pt x="499" y="6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19" name="Right Brace 18"/>
          <p:cNvSpPr/>
          <p:nvPr/>
        </p:nvSpPr>
        <p:spPr>
          <a:xfrm rot="16200000">
            <a:off x="1958126" y="2737425"/>
            <a:ext cx="396028" cy="25392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3447" y="3429052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 ms or 0.1 s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76562" y="6151634"/>
            <a:ext cx="267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Perceived as yellow.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1391</Words>
  <Application>Microsoft Office PowerPoint</Application>
  <PresentationFormat>On-screen Show (4:3)</PresentationFormat>
  <Paragraphs>429</Paragraphs>
  <Slides>47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CS ChemDraw Drawing</vt:lpstr>
      <vt:lpstr>Graph</vt:lpstr>
      <vt:lpstr>CHM 5175: Part 2.8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</cp:lastModifiedBy>
  <cp:revision>33</cp:revision>
  <dcterms:created xsi:type="dcterms:W3CDTF">2013-08-14T13:03:00Z</dcterms:created>
  <dcterms:modified xsi:type="dcterms:W3CDTF">2013-11-04T22:08:51Z</dcterms:modified>
</cp:coreProperties>
</file>